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schemas.openxmlformats.org/officeDocument/2006/relationships/slide" Target="slides/slide43.xml"/><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422ea6a18c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422ea6a18c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g422ea6a18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422ea6a18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422ea6a18c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422ea6a18c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g422ea6a18c_1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422ea6a18c_1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g422ea6a18c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422ea6a18c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422ea6a18c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422ea6a18c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g422ea6a18c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422ea6a18c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g422ea6a18c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422ea6a18c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5" name="Shape 175"/>
        <p:cNvGrpSpPr/>
        <p:nvPr/>
      </p:nvGrpSpPr>
      <p:grpSpPr>
        <a:xfrm>
          <a:off x="0" y="0"/>
          <a:ext cx="0" cy="0"/>
          <a:chOff x="0" y="0"/>
          <a:chExt cx="0" cy="0"/>
        </a:xfrm>
      </p:grpSpPr>
      <p:sp>
        <p:nvSpPr>
          <p:cNvPr id="176" name="Google Shape;176;g422ea6a18c_1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422ea6a18c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g422ea6a18c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 name="Google Shape;184;g422ea6a18c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7" name="Shape 57"/>
        <p:cNvGrpSpPr/>
        <p:nvPr/>
      </p:nvGrpSpPr>
      <p:grpSpPr>
        <a:xfrm>
          <a:off x="0" y="0"/>
          <a:ext cx="0" cy="0"/>
          <a:chOff x="0" y="0"/>
          <a:chExt cx="0" cy="0"/>
        </a:xfrm>
      </p:grpSpPr>
      <p:sp>
        <p:nvSpPr>
          <p:cNvPr id="58" name="Google Shape;58;g422ea6a18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22ea6a18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9" name="Shape 189"/>
        <p:cNvGrpSpPr/>
        <p:nvPr/>
      </p:nvGrpSpPr>
      <p:grpSpPr>
        <a:xfrm>
          <a:off x="0" y="0"/>
          <a:ext cx="0" cy="0"/>
          <a:chOff x="0" y="0"/>
          <a:chExt cx="0" cy="0"/>
        </a:xfrm>
      </p:grpSpPr>
      <p:sp>
        <p:nvSpPr>
          <p:cNvPr id="190" name="Google Shape;190;g422ea6a18c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1" name="Google Shape;191;g422ea6a18c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Google Shape;197;g422ea6a18c_1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422ea6a18c_1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Google Shape;204;g422ea6a18c_0_2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422ea6a18c_0_2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Google Shape;211;g422ea6a18c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422ea6a18c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g422ea6a18c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422ea6a18c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6" name="Shape 226"/>
        <p:cNvGrpSpPr/>
        <p:nvPr/>
      </p:nvGrpSpPr>
      <p:grpSpPr>
        <a:xfrm>
          <a:off x="0" y="0"/>
          <a:ext cx="0" cy="0"/>
          <a:chOff x="0" y="0"/>
          <a:chExt cx="0" cy="0"/>
        </a:xfrm>
      </p:grpSpPr>
      <p:sp>
        <p:nvSpPr>
          <p:cNvPr id="227" name="Google Shape;227;g422ea6a18c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8" name="Google Shape;228;g422ea6a18c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4" name="Shape 234"/>
        <p:cNvGrpSpPr/>
        <p:nvPr/>
      </p:nvGrpSpPr>
      <p:grpSpPr>
        <a:xfrm>
          <a:off x="0" y="0"/>
          <a:ext cx="0" cy="0"/>
          <a:chOff x="0" y="0"/>
          <a:chExt cx="0" cy="0"/>
        </a:xfrm>
      </p:grpSpPr>
      <p:sp>
        <p:nvSpPr>
          <p:cNvPr id="235" name="Google Shape;235;g422ea6a18c_0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6" name="Google Shape;236;g422ea6a18c_0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Google Shape;242;g422ea6a18c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422ea6a18c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8" name="Shape 248"/>
        <p:cNvGrpSpPr/>
        <p:nvPr/>
      </p:nvGrpSpPr>
      <p:grpSpPr>
        <a:xfrm>
          <a:off x="0" y="0"/>
          <a:ext cx="0" cy="0"/>
          <a:chOff x="0" y="0"/>
          <a:chExt cx="0" cy="0"/>
        </a:xfrm>
      </p:grpSpPr>
      <p:sp>
        <p:nvSpPr>
          <p:cNvPr id="249" name="Google Shape;249;g422ea6a18c_0_2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422ea6a18c_0_2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5" name="Shape 255"/>
        <p:cNvGrpSpPr/>
        <p:nvPr/>
      </p:nvGrpSpPr>
      <p:grpSpPr>
        <a:xfrm>
          <a:off x="0" y="0"/>
          <a:ext cx="0" cy="0"/>
          <a:chOff x="0" y="0"/>
          <a:chExt cx="0" cy="0"/>
        </a:xfrm>
      </p:grpSpPr>
      <p:sp>
        <p:nvSpPr>
          <p:cNvPr id="256" name="Google Shape;256;g422ea6a18c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7" name="Google Shape;257;g422ea6a18c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422ea6a18c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422ea6a18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2" name="Shape 262"/>
        <p:cNvGrpSpPr/>
        <p:nvPr/>
      </p:nvGrpSpPr>
      <p:grpSpPr>
        <a:xfrm>
          <a:off x="0" y="0"/>
          <a:ext cx="0" cy="0"/>
          <a:chOff x="0" y="0"/>
          <a:chExt cx="0" cy="0"/>
        </a:xfrm>
      </p:grpSpPr>
      <p:sp>
        <p:nvSpPr>
          <p:cNvPr id="263" name="Google Shape;263;g422ea6a18c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422ea6a18c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9" name="Shape 269"/>
        <p:cNvGrpSpPr/>
        <p:nvPr/>
      </p:nvGrpSpPr>
      <p:grpSpPr>
        <a:xfrm>
          <a:off x="0" y="0"/>
          <a:ext cx="0" cy="0"/>
          <a:chOff x="0" y="0"/>
          <a:chExt cx="0" cy="0"/>
        </a:xfrm>
      </p:grpSpPr>
      <p:sp>
        <p:nvSpPr>
          <p:cNvPr id="270" name="Google Shape;270;g422ea6a18c_0_1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1" name="Google Shape;271;g422ea6a18c_0_1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6" name="Shape 276"/>
        <p:cNvGrpSpPr/>
        <p:nvPr/>
      </p:nvGrpSpPr>
      <p:grpSpPr>
        <a:xfrm>
          <a:off x="0" y="0"/>
          <a:ext cx="0" cy="0"/>
          <a:chOff x="0" y="0"/>
          <a:chExt cx="0" cy="0"/>
        </a:xfrm>
      </p:grpSpPr>
      <p:sp>
        <p:nvSpPr>
          <p:cNvPr id="277" name="Google Shape;277;g422ea6a18c_0_1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422ea6a18c_0_1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3" name="Shape 283"/>
        <p:cNvGrpSpPr/>
        <p:nvPr/>
      </p:nvGrpSpPr>
      <p:grpSpPr>
        <a:xfrm>
          <a:off x="0" y="0"/>
          <a:ext cx="0" cy="0"/>
          <a:chOff x="0" y="0"/>
          <a:chExt cx="0" cy="0"/>
        </a:xfrm>
      </p:grpSpPr>
      <p:sp>
        <p:nvSpPr>
          <p:cNvPr id="284" name="Google Shape;284;g422ea6a18c_0_2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422ea6a18c_0_2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2" name="Shape 292"/>
        <p:cNvGrpSpPr/>
        <p:nvPr/>
      </p:nvGrpSpPr>
      <p:grpSpPr>
        <a:xfrm>
          <a:off x="0" y="0"/>
          <a:ext cx="0" cy="0"/>
          <a:chOff x="0" y="0"/>
          <a:chExt cx="0" cy="0"/>
        </a:xfrm>
      </p:grpSpPr>
      <p:sp>
        <p:nvSpPr>
          <p:cNvPr id="293" name="Google Shape;293;g422ea6a18c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422ea6a18c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4" name="Shape 304"/>
        <p:cNvGrpSpPr/>
        <p:nvPr/>
      </p:nvGrpSpPr>
      <p:grpSpPr>
        <a:xfrm>
          <a:off x="0" y="0"/>
          <a:ext cx="0" cy="0"/>
          <a:chOff x="0" y="0"/>
          <a:chExt cx="0" cy="0"/>
        </a:xfrm>
      </p:grpSpPr>
      <p:sp>
        <p:nvSpPr>
          <p:cNvPr id="305" name="Google Shape;305;g422ea6a18c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6" name="Google Shape;306;g422ea6a18c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7" name="Shape 317"/>
        <p:cNvGrpSpPr/>
        <p:nvPr/>
      </p:nvGrpSpPr>
      <p:grpSpPr>
        <a:xfrm>
          <a:off x="0" y="0"/>
          <a:ext cx="0" cy="0"/>
          <a:chOff x="0" y="0"/>
          <a:chExt cx="0" cy="0"/>
        </a:xfrm>
      </p:grpSpPr>
      <p:sp>
        <p:nvSpPr>
          <p:cNvPr id="318" name="Google Shape;318;g422ea6a18c_0_1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422ea6a18c_0_1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4" name="Shape 324"/>
        <p:cNvGrpSpPr/>
        <p:nvPr/>
      </p:nvGrpSpPr>
      <p:grpSpPr>
        <a:xfrm>
          <a:off x="0" y="0"/>
          <a:ext cx="0" cy="0"/>
          <a:chOff x="0" y="0"/>
          <a:chExt cx="0" cy="0"/>
        </a:xfrm>
      </p:grpSpPr>
      <p:sp>
        <p:nvSpPr>
          <p:cNvPr id="325" name="Google Shape;325;g422ea6a18c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6" name="Google Shape;326;g422ea6a18c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1" name="Shape 331"/>
        <p:cNvGrpSpPr/>
        <p:nvPr/>
      </p:nvGrpSpPr>
      <p:grpSpPr>
        <a:xfrm>
          <a:off x="0" y="0"/>
          <a:ext cx="0" cy="0"/>
          <a:chOff x="0" y="0"/>
          <a:chExt cx="0" cy="0"/>
        </a:xfrm>
      </p:grpSpPr>
      <p:sp>
        <p:nvSpPr>
          <p:cNvPr id="332" name="Google Shape;332;g422ea6a18c_0_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422ea6a18c_0_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8" name="Shape 338"/>
        <p:cNvGrpSpPr/>
        <p:nvPr/>
      </p:nvGrpSpPr>
      <p:grpSpPr>
        <a:xfrm>
          <a:off x="0" y="0"/>
          <a:ext cx="0" cy="0"/>
          <a:chOff x="0" y="0"/>
          <a:chExt cx="0" cy="0"/>
        </a:xfrm>
      </p:grpSpPr>
      <p:sp>
        <p:nvSpPr>
          <p:cNvPr id="339" name="Google Shape;339;g422ea6a18c_0_1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0" name="Google Shape;340;g422ea6a18c_0_1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422ea6a18c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422ea6a18c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5" name="Shape 345"/>
        <p:cNvGrpSpPr/>
        <p:nvPr/>
      </p:nvGrpSpPr>
      <p:grpSpPr>
        <a:xfrm>
          <a:off x="0" y="0"/>
          <a:ext cx="0" cy="0"/>
          <a:chOff x="0" y="0"/>
          <a:chExt cx="0" cy="0"/>
        </a:xfrm>
      </p:grpSpPr>
      <p:sp>
        <p:nvSpPr>
          <p:cNvPr id="346" name="Google Shape;346;g422ea6a18c_0_1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422ea6a18c_0_1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2" name="Shape 352"/>
        <p:cNvGrpSpPr/>
        <p:nvPr/>
      </p:nvGrpSpPr>
      <p:grpSpPr>
        <a:xfrm>
          <a:off x="0" y="0"/>
          <a:ext cx="0" cy="0"/>
          <a:chOff x="0" y="0"/>
          <a:chExt cx="0" cy="0"/>
        </a:xfrm>
      </p:grpSpPr>
      <p:sp>
        <p:nvSpPr>
          <p:cNvPr id="353" name="Google Shape;353;g422ea6a18c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422ea6a18c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1" name="Shape 361"/>
        <p:cNvGrpSpPr/>
        <p:nvPr/>
      </p:nvGrpSpPr>
      <p:grpSpPr>
        <a:xfrm>
          <a:off x="0" y="0"/>
          <a:ext cx="0" cy="0"/>
          <a:chOff x="0" y="0"/>
          <a:chExt cx="0" cy="0"/>
        </a:xfrm>
      </p:grpSpPr>
      <p:sp>
        <p:nvSpPr>
          <p:cNvPr id="362" name="Google Shape;362;g422ea6a18c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422ea6a18c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Google Shape;369;g422ea6a18c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0" name="Google Shape;370;g422ea6a18c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422ea6a18c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422ea6a18c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422ea6a18c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422ea6a18c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6" name="Shape 96"/>
        <p:cNvGrpSpPr/>
        <p:nvPr/>
      </p:nvGrpSpPr>
      <p:grpSpPr>
        <a:xfrm>
          <a:off x="0" y="0"/>
          <a:ext cx="0" cy="0"/>
          <a:chOff x="0" y="0"/>
          <a:chExt cx="0" cy="0"/>
        </a:xfrm>
      </p:grpSpPr>
      <p:sp>
        <p:nvSpPr>
          <p:cNvPr id="97" name="Google Shape;97;g422ea6a18c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422ea6a18c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Google Shape;104;g422ea6a18c_1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422ea6a18c_1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422ea6a18c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422ea6a18c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 Id="rId3" Type="http://schemas.openxmlformats.org/officeDocument/2006/relationships/image" Target="../media/image7.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 Id="rId3" Type="http://schemas.openxmlformats.org/officeDocument/2006/relationships/image" Target="../media/image6.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Predicate Logic</a:t>
            </a:r>
            <a:endParaRPr/>
          </a:p>
          <a:p>
            <a:pPr indent="0" lvl="0" marL="0" rtl="0" algn="ctr">
              <a:spcBef>
                <a:spcPts val="0"/>
              </a:spcBef>
              <a:spcAft>
                <a:spcPts val="0"/>
              </a:spcAft>
              <a:buNone/>
            </a:pPr>
            <a:r>
              <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Dave Touretzky</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rPr i="1" lang="en" sz="2400"/>
              <a:t>Read R&amp;N Ch. 8</a:t>
            </a:r>
            <a:endParaRPr i="1" sz="2400"/>
          </a:p>
        </p:txBody>
      </p:sp>
      <p:sp>
        <p:nvSpPr>
          <p:cNvPr id="56" name="Google Shape;56;p1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Beyond Deduction: Inductive Inference</a:t>
            </a:r>
            <a:endParaRPr/>
          </a:p>
        </p:txBody>
      </p:sp>
      <p:sp>
        <p:nvSpPr>
          <p:cNvPr id="122" name="Google Shape;122;p22"/>
          <p:cNvSpPr txBox="1"/>
          <p:nvPr>
            <p:ph idx="1" type="body"/>
          </p:nvPr>
        </p:nvSpPr>
        <p:spPr>
          <a:xfrm>
            <a:off x="311700" y="1152475"/>
            <a:ext cx="8520600" cy="3990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physicist, a mathematician, and a philosopher taking a train through Scotland see a black sheep standing in a field.</a:t>
            </a:r>
            <a:endParaRPr/>
          </a:p>
          <a:p>
            <a:pPr indent="0" lvl="0" marL="0" rtl="0" algn="l">
              <a:spcBef>
                <a:spcPts val="1600"/>
              </a:spcBef>
              <a:spcAft>
                <a:spcPts val="0"/>
              </a:spcAft>
              <a:buNone/>
            </a:pPr>
            <a:r>
              <a:rPr b="1" lang="en"/>
              <a:t>Physicist:</a:t>
            </a:r>
            <a:r>
              <a:rPr lang="en"/>
              <a:t> </a:t>
            </a:r>
            <a:r>
              <a:rPr i="1" lang="en"/>
              <a:t>“Scottish sheep are black!”</a:t>
            </a:r>
            <a:endParaRPr/>
          </a:p>
          <a:p>
            <a:pPr indent="0" lvl="0" marL="0" rtl="0" algn="l">
              <a:spcBef>
                <a:spcPts val="1600"/>
              </a:spcBef>
              <a:spcAft>
                <a:spcPts val="0"/>
              </a:spcAft>
              <a:buNone/>
            </a:pPr>
            <a:r>
              <a:rPr b="1" lang="en"/>
              <a:t>Mathematician:</a:t>
            </a:r>
            <a:r>
              <a:rPr lang="en"/>
              <a:t> </a:t>
            </a:r>
            <a:r>
              <a:rPr i="1" lang="en"/>
              <a:t>“</a:t>
            </a:r>
            <a:r>
              <a:rPr i="1" lang="en" u="sng"/>
              <a:t>Some</a:t>
            </a:r>
            <a:r>
              <a:rPr i="1" lang="en"/>
              <a:t> Scottish sheep are black.”</a:t>
            </a:r>
            <a:endParaRPr/>
          </a:p>
          <a:p>
            <a:pPr indent="0" lvl="0" marL="0" rtl="0" algn="l">
              <a:spcBef>
                <a:spcPts val="1600"/>
              </a:spcBef>
              <a:spcAft>
                <a:spcPts val="0"/>
              </a:spcAft>
              <a:buNone/>
            </a:pPr>
            <a:r>
              <a:rPr b="1" lang="en"/>
              <a:t>Philosopher:</a:t>
            </a:r>
            <a:r>
              <a:rPr lang="en"/>
              <a:t> </a:t>
            </a:r>
            <a:r>
              <a:rPr i="1" lang="en"/>
              <a:t>“On at least one day in Scotland, there exists at least one sheep</a:t>
            </a:r>
            <a:br>
              <a:rPr i="1" lang="en"/>
            </a:br>
            <a:r>
              <a:rPr i="1" lang="en"/>
              <a:t>				that is black... on at least one side.”</a:t>
            </a:r>
            <a:endParaRPr/>
          </a:p>
          <a:p>
            <a:pPr indent="0" lvl="0" marL="0" rtl="0" algn="l">
              <a:spcBef>
                <a:spcPts val="1600"/>
              </a:spcBef>
              <a:spcAft>
                <a:spcPts val="0"/>
              </a:spcAft>
              <a:buNone/>
            </a:pPr>
            <a:r>
              <a:rPr lang="en"/>
              <a:t>____________________</a:t>
            </a:r>
            <a:endParaRPr/>
          </a:p>
          <a:p>
            <a:pPr indent="0" lvl="0" marL="0" rtl="0" algn="l">
              <a:spcBef>
                <a:spcPts val="1600"/>
              </a:spcBef>
              <a:spcAft>
                <a:spcPts val="1600"/>
              </a:spcAft>
              <a:buNone/>
            </a:pPr>
            <a:r>
              <a:rPr lang="en"/>
              <a:t>Inductive reasoning is not guaranteed to be correct… but it’s the basis of the natural sciences.</a:t>
            </a:r>
            <a:endParaRPr/>
          </a:p>
        </p:txBody>
      </p:sp>
      <p:sp>
        <p:nvSpPr>
          <p:cNvPr id="123" name="Google Shape;123;p2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Reasoning About Abstract or Imprecise Concepts</a:t>
            </a:r>
            <a:endParaRPr/>
          </a:p>
        </p:txBody>
      </p:sp>
      <p:sp>
        <p:nvSpPr>
          <p:cNvPr id="129" name="Google Shape;129;p23"/>
          <p:cNvSpPr txBox="1"/>
          <p:nvPr>
            <p:ph idx="1" type="body"/>
          </p:nvPr>
        </p:nvSpPr>
        <p:spPr>
          <a:xfrm>
            <a:off x="311700" y="1152475"/>
            <a:ext cx="8520600" cy="3904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Predicate logic’s inference rules work only for well-defined relations among discrete objects, based on concepts such as equality and set membership.</a:t>
            </a:r>
            <a:endParaRPr/>
          </a:p>
          <a:p>
            <a:pPr indent="0" lvl="0" marL="0" rtl="0" algn="l">
              <a:spcBef>
                <a:spcPts val="1600"/>
              </a:spcBef>
              <a:spcAft>
                <a:spcPts val="0"/>
              </a:spcAft>
              <a:buNone/>
            </a:pPr>
            <a:r>
              <a:rPr lang="en"/>
              <a:t>Many statements resist such simple formalization:</a:t>
            </a:r>
            <a:endParaRPr/>
          </a:p>
          <a:p>
            <a:pPr indent="-342900" lvl="0" marL="457200" rtl="0" algn="l">
              <a:spcBef>
                <a:spcPts val="1600"/>
              </a:spcBef>
              <a:spcAft>
                <a:spcPts val="0"/>
              </a:spcAft>
              <a:buSzPts val="1800"/>
              <a:buChar char="●"/>
            </a:pPr>
            <a:r>
              <a:rPr lang="en"/>
              <a:t>“Clothes make the man.”</a:t>
            </a:r>
            <a:br>
              <a:rPr lang="en"/>
            </a:br>
            <a:endParaRPr/>
          </a:p>
          <a:p>
            <a:pPr indent="-342900" lvl="0" marL="457200" rtl="0" algn="l">
              <a:spcBef>
                <a:spcPts val="0"/>
              </a:spcBef>
              <a:spcAft>
                <a:spcPts val="0"/>
              </a:spcAft>
              <a:buSzPts val="1800"/>
              <a:buChar char="●"/>
            </a:pPr>
            <a:r>
              <a:rPr lang="en"/>
              <a:t>“Revenge is a dish best served cold.”</a:t>
            </a:r>
            <a:br>
              <a:rPr lang="en"/>
            </a:br>
            <a:endParaRPr/>
          </a:p>
          <a:p>
            <a:pPr indent="-342900" lvl="0" marL="457200" rtl="0" algn="l">
              <a:spcBef>
                <a:spcPts val="0"/>
              </a:spcBef>
              <a:spcAft>
                <a:spcPts val="0"/>
              </a:spcAft>
              <a:buSzPts val="1800"/>
              <a:buChar char="●"/>
            </a:pPr>
            <a:r>
              <a:rPr lang="en"/>
              <a:t>“He has his father’s nose and his mother’s smile.”</a:t>
            </a:r>
            <a:br>
              <a:rPr lang="en"/>
            </a:br>
            <a:endParaRPr/>
          </a:p>
          <a:p>
            <a:pPr indent="-342900" lvl="0" marL="457200" rtl="0" algn="l">
              <a:spcBef>
                <a:spcPts val="0"/>
              </a:spcBef>
              <a:spcAft>
                <a:spcPts val="0"/>
              </a:spcAft>
              <a:buSzPts val="1800"/>
              <a:buChar char="●"/>
            </a:pPr>
            <a:r>
              <a:rPr lang="en"/>
              <a:t>“The unexamined life is not worth living.”</a:t>
            </a:r>
            <a:endParaRPr/>
          </a:p>
        </p:txBody>
      </p:sp>
      <p:sp>
        <p:nvSpPr>
          <p:cNvPr id="130" name="Google Shape;130;p2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What’s wrong with these formulations?</a:t>
            </a:r>
            <a:endParaRPr/>
          </a:p>
        </p:txBody>
      </p:sp>
      <p:sp>
        <p:nvSpPr>
          <p:cNvPr id="136" name="Google Shape;136;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“Clothes make the man.”</a:t>
            </a:r>
            <a:endParaRPr/>
          </a:p>
          <a:p>
            <a:pPr indent="-342900" lvl="0" marL="457200" rtl="0" algn="l">
              <a:spcBef>
                <a:spcPts val="1600"/>
              </a:spcBef>
              <a:spcAft>
                <a:spcPts val="0"/>
              </a:spcAft>
              <a:buSzPts val="1800"/>
              <a:buChar char="●"/>
            </a:pPr>
            <a:r>
              <a:rPr lang="en"/>
              <a:t>Make(clothes, man)</a:t>
            </a:r>
            <a:br>
              <a:rPr lang="en"/>
            </a:br>
            <a:endParaRPr/>
          </a:p>
          <a:p>
            <a:pPr indent="-342900" lvl="0" marL="457200" rtl="0" algn="l">
              <a:spcBef>
                <a:spcPts val="0"/>
              </a:spcBef>
              <a:spcAft>
                <a:spcPts val="0"/>
              </a:spcAft>
              <a:buSzPts val="1800"/>
              <a:buChar char="●"/>
            </a:pPr>
            <a:r>
              <a:rPr lang="en"/>
              <a:t>∃m Man(m) ∧ Make(clothes,m)</a:t>
            </a:r>
            <a:endParaRPr/>
          </a:p>
          <a:p>
            <a:pPr indent="0" lvl="0" marL="0" rtl="0" algn="l">
              <a:spcBef>
                <a:spcPts val="1600"/>
              </a:spcBef>
              <a:spcAft>
                <a:spcPts val="1600"/>
              </a:spcAft>
              <a:buNone/>
            </a:pPr>
            <a:r>
              <a:t/>
            </a:r>
            <a:endParaRPr/>
          </a:p>
        </p:txBody>
      </p:sp>
      <p:sp>
        <p:nvSpPr>
          <p:cNvPr id="137" name="Google Shape;137;p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Even “father of” is problematic in the real world.</a:t>
            </a:r>
            <a:endParaRPr/>
          </a:p>
        </p:txBody>
      </p:sp>
      <p:sp>
        <p:nvSpPr>
          <p:cNvPr id="143" name="Google Shape;143;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Biological father</a:t>
            </a:r>
            <a:endParaRPr/>
          </a:p>
          <a:p>
            <a:pPr indent="-342900" lvl="0" marL="457200" rtl="0" algn="l">
              <a:spcBef>
                <a:spcPts val="0"/>
              </a:spcBef>
              <a:spcAft>
                <a:spcPts val="0"/>
              </a:spcAft>
              <a:buSzPts val="1800"/>
              <a:buChar char="●"/>
            </a:pPr>
            <a:r>
              <a:rPr lang="en"/>
              <a:t>Legal father</a:t>
            </a:r>
            <a:endParaRPr/>
          </a:p>
          <a:p>
            <a:pPr indent="-342900" lvl="0" marL="457200" rtl="0" algn="l">
              <a:spcBef>
                <a:spcPts val="0"/>
              </a:spcBef>
              <a:spcAft>
                <a:spcPts val="0"/>
              </a:spcAft>
              <a:buSzPts val="1800"/>
              <a:buChar char="●"/>
            </a:pPr>
            <a:r>
              <a:rPr lang="en"/>
              <a:t>Adoptive father</a:t>
            </a:r>
            <a:endParaRPr/>
          </a:p>
          <a:p>
            <a:pPr indent="-342900" lvl="0" marL="457200" rtl="0" algn="l">
              <a:spcBef>
                <a:spcPts val="0"/>
              </a:spcBef>
              <a:spcAft>
                <a:spcPts val="0"/>
              </a:spcAft>
              <a:buSzPts val="1800"/>
              <a:buChar char="●"/>
            </a:pPr>
            <a:r>
              <a:rPr lang="en"/>
              <a:t>Step-father</a:t>
            </a:r>
            <a:endParaRPr/>
          </a:p>
          <a:p>
            <a:pPr indent="-342900" lvl="0" marL="457200" rtl="0" algn="l">
              <a:spcBef>
                <a:spcPts val="0"/>
              </a:spcBef>
              <a:spcAft>
                <a:spcPts val="0"/>
              </a:spcAft>
              <a:buSzPts val="1800"/>
              <a:buChar char="●"/>
            </a:pPr>
            <a:r>
              <a:rPr lang="en"/>
              <a:t>“Presumptive father”</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Charles Babbage is the father of the digital computer.</a:t>
            </a:r>
            <a:endParaRPr/>
          </a:p>
          <a:p>
            <a:pPr indent="0" lvl="0" marL="0" rtl="0" algn="l">
              <a:spcBef>
                <a:spcPts val="1600"/>
              </a:spcBef>
              <a:spcAft>
                <a:spcPts val="1600"/>
              </a:spcAft>
              <a:buNone/>
            </a:pPr>
            <a:r>
              <a:rPr lang="en"/>
              <a:t>“</a:t>
            </a:r>
            <a:r>
              <a:rPr i="1" lang="en"/>
              <a:t>Success has many fathers, but failure is an orphan.”</a:t>
            </a:r>
            <a:endParaRPr i="1"/>
          </a:p>
        </p:txBody>
      </p:sp>
      <p:sp>
        <p:nvSpPr>
          <p:cNvPr id="144" name="Google Shape;144;p2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Syntax of FOPC (</a:t>
            </a:r>
            <a:r>
              <a:rPr lang="en"/>
              <a:t>1 of 2</a:t>
            </a:r>
            <a:r>
              <a:rPr lang="en"/>
              <a:t>)</a:t>
            </a:r>
            <a:endParaRPr/>
          </a:p>
        </p:txBody>
      </p:sp>
      <p:sp>
        <p:nvSpPr>
          <p:cNvPr id="150" name="Google Shape;150;p26"/>
          <p:cNvSpPr txBox="1"/>
          <p:nvPr>
            <p:ph idx="1" type="body"/>
          </p:nvPr>
        </p:nvSpPr>
        <p:spPr>
          <a:xfrm>
            <a:off x="311700" y="1152475"/>
            <a:ext cx="8520600" cy="3850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t>Sentence →AtomicSentence | ComplexSentence</a:t>
            </a:r>
            <a:endParaRPr i="1"/>
          </a:p>
          <a:p>
            <a:pPr indent="0" lvl="0" marL="0" rtl="0" algn="l">
              <a:spcBef>
                <a:spcPts val="1600"/>
              </a:spcBef>
              <a:spcAft>
                <a:spcPts val="0"/>
              </a:spcAft>
              <a:buNone/>
            </a:pPr>
            <a:r>
              <a:rPr i="1" lang="en"/>
              <a:t>AtomicSentence →Predicate | Predicate(Term, …) | Term = Term</a:t>
            </a:r>
            <a:endParaRPr i="1"/>
          </a:p>
          <a:p>
            <a:pPr indent="0" lvl="0" marL="0" rtl="0" algn="l">
              <a:spcBef>
                <a:spcPts val="1600"/>
              </a:spcBef>
              <a:spcAft>
                <a:spcPts val="0"/>
              </a:spcAft>
              <a:buNone/>
            </a:pPr>
            <a:r>
              <a:rPr i="1" lang="en"/>
              <a:t>Term →Constant | Variable | Function(Term, …)</a:t>
            </a:r>
            <a:endParaRPr/>
          </a:p>
          <a:p>
            <a:pPr indent="0" lvl="0" marL="0" rtl="0" algn="l">
              <a:spcBef>
                <a:spcPts val="1600"/>
              </a:spcBef>
              <a:spcAft>
                <a:spcPts val="1600"/>
              </a:spcAft>
              <a:buNone/>
            </a:pPr>
            <a:r>
              <a:t/>
            </a:r>
            <a:endParaRPr/>
          </a:p>
        </p:txBody>
      </p:sp>
      <p:sp>
        <p:nvSpPr>
          <p:cNvPr id="151" name="Google Shape;151;p2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152" name="Google Shape;152;p26"/>
          <p:cNvSpPr txBox="1"/>
          <p:nvPr/>
        </p:nvSpPr>
        <p:spPr>
          <a:xfrm>
            <a:off x="4589575" y="3172175"/>
            <a:ext cx="3786300" cy="1636200"/>
          </a:xfrm>
          <a:prstGeom prst="rect">
            <a:avLst/>
          </a:prstGeom>
          <a:no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800">
                <a:solidFill>
                  <a:schemeClr val="dk2"/>
                </a:solidFill>
              </a:rPr>
              <a:t>E</a:t>
            </a:r>
            <a:r>
              <a:rPr lang="en" sz="1800">
                <a:solidFill>
                  <a:schemeClr val="dk2"/>
                </a:solidFill>
              </a:rPr>
              <a:t>xamples of atomic sentences:</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P</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Q(x)</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Mortal(socrates)</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father(isaac) = abraham</a:t>
            </a:r>
            <a:endParaRPr/>
          </a:p>
          <a:p>
            <a:pPr indent="0" lvl="0" marL="0" rtl="0" algn="l">
              <a:spcBef>
                <a:spcPts val="1600"/>
              </a:spcBef>
              <a:spcAft>
                <a:spcPts val="0"/>
              </a:spcAft>
              <a:buNone/>
            </a:pPr>
            <a:r>
              <a:t/>
            </a:r>
            <a:endParaRPr/>
          </a:p>
        </p:txBody>
      </p:sp>
      <p:sp>
        <p:nvSpPr>
          <p:cNvPr id="153" name="Google Shape;153;p26"/>
          <p:cNvSpPr txBox="1"/>
          <p:nvPr/>
        </p:nvSpPr>
        <p:spPr>
          <a:xfrm>
            <a:off x="474775" y="3172175"/>
            <a:ext cx="3786300" cy="1636200"/>
          </a:xfrm>
          <a:prstGeom prst="rect">
            <a:avLst/>
          </a:prstGeom>
          <a:no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800">
                <a:solidFill>
                  <a:schemeClr val="dk2"/>
                </a:solidFill>
              </a:rPr>
              <a:t>Examples of terms:</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socrates</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x</a:t>
            </a:r>
            <a:endParaRPr sz="1800">
              <a:solidFill>
                <a:schemeClr val="dk2"/>
              </a:solidFill>
            </a:endParaRPr>
          </a:p>
          <a:p>
            <a:pPr indent="-342900" lvl="0" marL="914400" rtl="0" algn="l">
              <a:lnSpc>
                <a:spcPct val="115000"/>
              </a:lnSpc>
              <a:spcBef>
                <a:spcPts val="0"/>
              </a:spcBef>
              <a:spcAft>
                <a:spcPts val="0"/>
              </a:spcAft>
              <a:buClr>
                <a:schemeClr val="dk2"/>
              </a:buClr>
              <a:buSzPts val="1800"/>
              <a:buChar char="●"/>
            </a:pPr>
            <a:r>
              <a:rPr lang="en" sz="1800">
                <a:solidFill>
                  <a:schemeClr val="dk2"/>
                </a:solidFill>
              </a:rPr>
              <a:t>father(isaac)</a:t>
            </a:r>
            <a:endParaRPr/>
          </a:p>
          <a:p>
            <a:pPr indent="0" lvl="0" marL="0" rtl="0" algn="l">
              <a:spcBef>
                <a:spcPts val="160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27"/>
          <p:cNvSpPr txBox="1"/>
          <p:nvPr>
            <p:ph type="title"/>
          </p:nvPr>
        </p:nvSpPr>
        <p:spPr>
          <a:xfrm>
            <a:off x="311700" y="4380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Syntax of FOPC (2 of 2)</a:t>
            </a:r>
            <a:endParaRPr/>
          </a:p>
        </p:txBody>
      </p:sp>
      <p:sp>
        <p:nvSpPr>
          <p:cNvPr id="159" name="Google Shape;159;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t>ComplexSentence </a:t>
            </a:r>
            <a:r>
              <a:rPr lang="en"/>
              <a:t>→( </a:t>
            </a:r>
            <a:r>
              <a:rPr i="1" lang="en"/>
              <a:t>Sentence</a:t>
            </a:r>
            <a:r>
              <a:rPr lang="en"/>
              <a:t> ) | [ </a:t>
            </a:r>
            <a:r>
              <a:rPr i="1" lang="en"/>
              <a:t>Sentence</a:t>
            </a:r>
            <a:r>
              <a:rPr lang="en"/>
              <a:t> ]</a:t>
            </a:r>
            <a:br>
              <a:rPr lang="en"/>
            </a:br>
            <a:r>
              <a:rPr lang="en"/>
              <a:t>    | ¬ </a:t>
            </a:r>
            <a:r>
              <a:rPr i="1" lang="en"/>
              <a:t>Sentence</a:t>
            </a:r>
            <a:br>
              <a:rPr i="1" lang="en"/>
            </a:br>
            <a:r>
              <a:rPr i="1" lang="en"/>
              <a:t>    | Sentence ∧ Sentence</a:t>
            </a:r>
            <a:br>
              <a:rPr i="1" lang="en"/>
            </a:br>
            <a:r>
              <a:rPr i="1" lang="en"/>
              <a:t>    | Sentence ∨ Sentence</a:t>
            </a:r>
            <a:br>
              <a:rPr i="1" lang="en"/>
            </a:br>
            <a:r>
              <a:rPr i="1" lang="en"/>
              <a:t>    | Sentence ⇒ Sentence</a:t>
            </a:r>
            <a:br>
              <a:rPr i="1" lang="en"/>
            </a:br>
            <a:r>
              <a:rPr i="1" lang="en"/>
              <a:t>    | Sentence ⇔ Sentence</a:t>
            </a:r>
            <a:br>
              <a:rPr i="1" lang="en"/>
            </a:br>
            <a:r>
              <a:rPr i="1" lang="en"/>
              <a:t>    | Quantifier Variable,... Sentence</a:t>
            </a:r>
            <a:endParaRPr i="1"/>
          </a:p>
          <a:p>
            <a:pPr indent="0" lvl="0" marL="0" rtl="0" algn="l">
              <a:spcBef>
                <a:spcPts val="1600"/>
              </a:spcBef>
              <a:spcAft>
                <a:spcPts val="0"/>
              </a:spcAft>
              <a:buNone/>
            </a:pPr>
            <a:r>
              <a:rPr lang="en"/>
              <a:t>Quantifier →∀ | ∃</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
                <a:solidFill>
                  <a:srgbClr val="FF0000"/>
                </a:solidFill>
              </a:rPr>
              <a:t>Example:    ∀x [ Man(x) </a:t>
            </a:r>
            <a:r>
              <a:rPr i="1" lang="en">
                <a:solidFill>
                  <a:srgbClr val="FF0000"/>
                </a:solidFill>
              </a:rPr>
              <a:t>⇒ </a:t>
            </a:r>
            <a:r>
              <a:rPr lang="en">
                <a:solidFill>
                  <a:srgbClr val="FF0000"/>
                </a:solidFill>
              </a:rPr>
              <a:t>Mortal</a:t>
            </a:r>
            <a:r>
              <a:rPr i="1" lang="en">
                <a:solidFill>
                  <a:srgbClr val="FF0000"/>
                </a:solidFill>
              </a:rPr>
              <a:t>(x)</a:t>
            </a:r>
            <a:r>
              <a:rPr lang="en">
                <a:solidFill>
                  <a:srgbClr val="FF0000"/>
                </a:solidFill>
              </a:rPr>
              <a:t> ]</a:t>
            </a:r>
            <a:r>
              <a:rPr i="1" lang="en">
                <a:solidFill>
                  <a:srgbClr val="FF0000"/>
                </a:solidFill>
              </a:rPr>
              <a:t>          “All men are mortal.”</a:t>
            </a:r>
            <a:endParaRPr>
              <a:solidFill>
                <a:srgbClr val="FF0000"/>
              </a:solidFill>
            </a:endParaRPr>
          </a:p>
        </p:txBody>
      </p:sp>
      <p:sp>
        <p:nvSpPr>
          <p:cNvPr id="160" name="Google Shape;160;p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Concise Wumpus World Axioms Using Quantifiers</a:t>
            </a:r>
            <a:endParaRPr/>
          </a:p>
        </p:txBody>
      </p:sp>
      <p:sp>
        <p:nvSpPr>
          <p:cNvPr id="166" name="Google Shape;166;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Square</a:t>
            </a:r>
            <a:r>
              <a:rPr lang="en"/>
              <a:t>([1,1]), </a:t>
            </a:r>
            <a:r>
              <a:rPr lang="en"/>
              <a:t>Square</a:t>
            </a:r>
            <a:r>
              <a:rPr lang="en"/>
              <a:t>([1,2]), </a:t>
            </a:r>
            <a:r>
              <a:rPr lang="en"/>
              <a:t>Square</a:t>
            </a:r>
            <a:r>
              <a:rPr lang="en"/>
              <a:t>([2,1]), </a:t>
            </a:r>
            <a:r>
              <a:rPr i="1" lang="en"/>
              <a:t>etc.</a:t>
            </a:r>
            <a:endParaRPr/>
          </a:p>
          <a:p>
            <a:pPr indent="0" lvl="0" marL="0" rtl="0" algn="l">
              <a:spcBef>
                <a:spcPts val="1600"/>
              </a:spcBef>
              <a:spcAft>
                <a:spcPts val="0"/>
              </a:spcAft>
              <a:buNone/>
            </a:pPr>
            <a:r>
              <a:rPr lang="en"/>
              <a:t>∀x,y [ </a:t>
            </a:r>
            <a:r>
              <a:rPr lang="en"/>
              <a:t>Square</a:t>
            </a:r>
            <a:r>
              <a:rPr lang="en"/>
              <a:t>([x,y]) ∧ </a:t>
            </a:r>
            <a:r>
              <a:rPr lang="en"/>
              <a:t>Square</a:t>
            </a:r>
            <a:r>
              <a:rPr lang="en"/>
              <a:t>([x+1,y]) ⇒ Adjacent([x,y],[x+1,y]) ]</a:t>
            </a:r>
            <a:br>
              <a:rPr lang="en"/>
            </a:br>
            <a:r>
              <a:rPr lang="en"/>
              <a:t>∀x,y [ Square([x,y]) ∧ Square([x,y+1]) ⇒ Adjacent([x,y],[x,y+1]) ]</a:t>
            </a:r>
            <a:endParaRPr/>
          </a:p>
          <a:p>
            <a:pPr indent="0" lvl="0" marL="0" rtl="0" algn="l">
              <a:spcBef>
                <a:spcPts val="1600"/>
              </a:spcBef>
              <a:spcAft>
                <a:spcPts val="0"/>
              </a:spcAft>
              <a:buClr>
                <a:schemeClr val="dk1"/>
              </a:buClr>
              <a:buSzPts val="1100"/>
              <a:buFont typeface="Arial"/>
              <a:buNone/>
            </a:pPr>
            <a:r>
              <a:rPr lang="en"/>
              <a:t>∀r,s [ Adjacent(r,s) ⇔ Adjacent(s,r) ]</a:t>
            </a:r>
            <a:endParaRPr/>
          </a:p>
          <a:p>
            <a:pPr indent="0" lvl="0" marL="0" rtl="0" algn="l">
              <a:spcBef>
                <a:spcPts val="1600"/>
              </a:spcBef>
              <a:spcAft>
                <a:spcPts val="0"/>
              </a:spcAft>
              <a:buNone/>
            </a:pPr>
            <a:r>
              <a:rPr lang="en"/>
              <a:t>∀</a:t>
            </a:r>
            <a:r>
              <a:rPr lang="en"/>
              <a:t>s</a:t>
            </a:r>
            <a:r>
              <a:rPr lang="en"/>
              <a:t> [ Breezy(s) ⇔ ∃r Adjacent(r,s) </a:t>
            </a:r>
            <a:r>
              <a:rPr lang="en"/>
              <a:t>∧ Pit(r) ]</a:t>
            </a:r>
            <a:endParaRPr/>
          </a:p>
          <a:p>
            <a:pPr indent="0" lvl="0" marL="0" rtl="0" algn="l">
              <a:spcBef>
                <a:spcPts val="0"/>
              </a:spcBef>
              <a:spcAft>
                <a:spcPts val="0"/>
              </a:spcAft>
              <a:buNone/>
            </a:pPr>
            <a:r>
              <a:rPr lang="en"/>
              <a:t>∀r [ Pit(r) ⇒ ∀s [ Adjacent(r,s) ⇒ Breezy(s) ] ]</a:t>
            </a:r>
            <a:endParaRPr/>
          </a:p>
          <a:p>
            <a:pPr indent="0" lvl="0" marL="0" rtl="0" algn="l">
              <a:spcBef>
                <a:spcPts val="1600"/>
              </a:spcBef>
              <a:spcAft>
                <a:spcPts val="0"/>
              </a:spcAft>
              <a:buNone/>
            </a:pPr>
            <a:r>
              <a:rPr lang="en"/>
              <a:t>∀s [ Stench(s) ⇔ ∃r Adjacent(r,s) ∧ Wumpus(r) ]</a:t>
            </a:r>
            <a:endParaRPr/>
          </a:p>
          <a:p>
            <a:pPr indent="0" lvl="0" marL="0" rtl="0" algn="l">
              <a:spcBef>
                <a:spcPts val="0"/>
              </a:spcBef>
              <a:spcAft>
                <a:spcPts val="0"/>
              </a:spcAft>
              <a:buNone/>
            </a:pPr>
            <a:r>
              <a:rPr lang="en"/>
              <a:t>∀r [ Wumpus(r) ⇒ ∀s [ Adjacent(r,s) ⇒ Stench(s) ] ]</a:t>
            </a:r>
            <a:endParaRPr/>
          </a:p>
          <a:p>
            <a:pPr indent="0" lvl="0" marL="0" rtl="0" algn="l">
              <a:spcBef>
                <a:spcPts val="1600"/>
              </a:spcBef>
              <a:spcAft>
                <a:spcPts val="1600"/>
              </a:spcAft>
              <a:buClr>
                <a:schemeClr val="dk1"/>
              </a:buClr>
              <a:buSzPts val="1100"/>
              <a:buFont typeface="Arial"/>
              <a:buNone/>
            </a:pPr>
            <a:r>
              <a:t/>
            </a:r>
            <a:endParaRPr/>
          </a:p>
        </p:txBody>
      </p:sp>
      <p:sp>
        <p:nvSpPr>
          <p:cNvPr id="167" name="Google Shape;167;p2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Difference between predicates and functions</a:t>
            </a:r>
            <a:endParaRPr/>
          </a:p>
        </p:txBody>
      </p:sp>
      <p:sp>
        <p:nvSpPr>
          <p:cNvPr id="173" name="Google Shape;173;p29"/>
          <p:cNvSpPr txBox="1"/>
          <p:nvPr>
            <p:ph idx="1" type="body"/>
          </p:nvPr>
        </p:nvSpPr>
        <p:spPr>
          <a:xfrm>
            <a:off x="311700" y="1152475"/>
            <a:ext cx="8520600" cy="38337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b="1" lang="en"/>
              <a:t>Predicates describe relations between constants.</a:t>
            </a:r>
            <a:r>
              <a:rPr lang="en"/>
              <a:t> They are true or false.</a:t>
            </a:r>
            <a:endParaRPr/>
          </a:p>
          <a:p>
            <a:pPr indent="457200" lvl="0" marL="457200" rtl="0" algn="l">
              <a:spcBef>
                <a:spcPts val="1600"/>
              </a:spcBef>
              <a:spcAft>
                <a:spcPts val="0"/>
              </a:spcAft>
              <a:buNone/>
            </a:pPr>
            <a:r>
              <a:rPr lang="en"/>
              <a:t>FatherOf(abraham, isaac)</a:t>
            </a:r>
            <a:endParaRPr/>
          </a:p>
          <a:p>
            <a:pPr indent="-342900" lvl="0" marL="457200" rtl="0" algn="l">
              <a:spcBef>
                <a:spcPts val="1600"/>
              </a:spcBef>
              <a:spcAft>
                <a:spcPts val="0"/>
              </a:spcAft>
              <a:buSzPts val="1800"/>
              <a:buChar char="●"/>
            </a:pPr>
            <a:r>
              <a:rPr b="1" lang="en"/>
              <a:t>Functions are a way of referring to constants without </a:t>
            </a:r>
            <a:r>
              <a:rPr b="1" lang="en"/>
              <a:t>using</a:t>
            </a:r>
            <a:r>
              <a:rPr b="1" lang="en"/>
              <a:t> their names.</a:t>
            </a:r>
            <a:endParaRPr b="1"/>
          </a:p>
          <a:p>
            <a:pPr indent="457200" lvl="0" marL="457200" rtl="0" algn="l">
              <a:spcBef>
                <a:spcPts val="1600"/>
              </a:spcBef>
              <a:spcAft>
                <a:spcPts val="0"/>
              </a:spcAft>
              <a:buNone/>
            </a:pPr>
            <a:r>
              <a:rPr lang="en"/>
              <a:t>father(isaac) = abraham</a:t>
            </a:r>
            <a:br>
              <a:rPr lang="en"/>
            </a:br>
            <a:r>
              <a:rPr lang="en"/>
              <a:t>	</a:t>
            </a:r>
            <a:r>
              <a:rPr lang="en"/>
              <a:t>HusbandOf(</a:t>
            </a:r>
            <a:r>
              <a:rPr i="1" lang="en"/>
              <a:t>father</a:t>
            </a:r>
            <a:r>
              <a:rPr lang="en"/>
              <a:t>(isaac), sarah)</a:t>
            </a:r>
            <a:endParaRPr/>
          </a:p>
          <a:p>
            <a:pPr indent="-342900" lvl="0" marL="457200" rtl="0" algn="l">
              <a:spcBef>
                <a:spcPts val="1600"/>
              </a:spcBef>
              <a:spcAft>
                <a:spcPts val="0"/>
              </a:spcAft>
              <a:buSzPts val="1800"/>
              <a:buChar char="●"/>
            </a:pPr>
            <a:r>
              <a:rPr lang="en"/>
              <a:t>Should we define “father of” as a predicate or a function? Could do both.</a:t>
            </a:r>
            <a:endParaRPr/>
          </a:p>
          <a:p>
            <a:pPr indent="457200" lvl="0" marL="457200" rtl="0" algn="l">
              <a:spcBef>
                <a:spcPts val="1600"/>
              </a:spcBef>
              <a:spcAft>
                <a:spcPts val="0"/>
              </a:spcAft>
              <a:buNone/>
            </a:pPr>
            <a:r>
              <a:rPr lang="en"/>
              <a:t>∀x FatherOf(</a:t>
            </a:r>
            <a:r>
              <a:rPr i="1" lang="en"/>
              <a:t>father</a:t>
            </a:r>
            <a:r>
              <a:rPr lang="en"/>
              <a:t>(</a:t>
            </a:r>
            <a:r>
              <a:rPr i="1" lang="en"/>
              <a:t>x</a:t>
            </a:r>
            <a:r>
              <a:rPr lang="en"/>
              <a:t>), </a:t>
            </a:r>
            <a:r>
              <a:rPr i="1" lang="en"/>
              <a:t>x</a:t>
            </a:r>
            <a:r>
              <a:rPr lang="en"/>
              <a:t>)</a:t>
            </a:r>
            <a:endParaRPr/>
          </a:p>
          <a:p>
            <a:pPr indent="457200" lvl="0" marL="457200" rtl="0" algn="l">
              <a:spcBef>
                <a:spcPts val="1600"/>
              </a:spcBef>
              <a:spcAft>
                <a:spcPts val="1600"/>
              </a:spcAft>
              <a:buClr>
                <a:schemeClr val="dk1"/>
              </a:buClr>
              <a:buSzPts val="1100"/>
              <a:buFont typeface="Arial"/>
              <a:buNone/>
            </a:pPr>
            <a:r>
              <a:rPr lang="en"/>
              <a:t>∀x,y [ (</a:t>
            </a:r>
            <a:r>
              <a:rPr i="1" lang="en"/>
              <a:t>father</a:t>
            </a:r>
            <a:r>
              <a:rPr lang="en"/>
              <a:t>(</a:t>
            </a:r>
            <a:r>
              <a:rPr i="1" lang="en"/>
              <a:t>x</a:t>
            </a:r>
            <a:r>
              <a:rPr lang="en"/>
              <a:t>) = </a:t>
            </a:r>
            <a:r>
              <a:rPr i="1" lang="en"/>
              <a:t>y</a:t>
            </a:r>
            <a:r>
              <a:rPr lang="en"/>
              <a:t>) ⇔ FatherOf(</a:t>
            </a:r>
            <a:r>
              <a:rPr i="1" lang="en"/>
              <a:t>y</a:t>
            </a:r>
            <a:r>
              <a:rPr lang="en"/>
              <a:t>,</a:t>
            </a:r>
            <a:r>
              <a:rPr i="1" lang="en"/>
              <a:t>x</a:t>
            </a:r>
            <a:r>
              <a:rPr lang="en"/>
              <a:t>) ]</a:t>
            </a:r>
            <a:endParaRPr/>
          </a:p>
        </p:txBody>
      </p:sp>
      <p:sp>
        <p:nvSpPr>
          <p:cNvPr id="174" name="Google Shape;174;p2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8" name="Shape 178"/>
        <p:cNvGrpSpPr/>
        <p:nvPr/>
      </p:nvGrpSpPr>
      <p:grpSpPr>
        <a:xfrm>
          <a:off x="0" y="0"/>
          <a:ext cx="0" cy="0"/>
          <a:chOff x="0" y="0"/>
          <a:chExt cx="0" cy="0"/>
        </a:xfrm>
      </p:grpSpPr>
      <p:sp>
        <p:nvSpPr>
          <p:cNvPr id="179" name="Google Shape;179;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Functions can give us an infinity of constants</a:t>
            </a:r>
            <a:endParaRPr/>
          </a:p>
        </p:txBody>
      </p:sp>
      <p:sp>
        <p:nvSpPr>
          <p:cNvPr id="180" name="Google Shape;180;p3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One version of Peano’s axioms of arithmetic:</a:t>
            </a:r>
            <a:endParaRPr b="1"/>
          </a:p>
          <a:p>
            <a:pPr indent="0" lvl="0" marL="0" rtl="0" algn="l">
              <a:spcBef>
                <a:spcPts val="1600"/>
              </a:spcBef>
              <a:spcAft>
                <a:spcPts val="0"/>
              </a:spcAft>
              <a:buNone/>
            </a:pPr>
            <a:r>
              <a:rPr lang="en"/>
              <a:t>Natural(0)						</a:t>
            </a:r>
            <a:r>
              <a:rPr i="1" lang="en"/>
              <a:t>“0 is a natural number.”</a:t>
            </a:r>
            <a:endParaRPr/>
          </a:p>
          <a:p>
            <a:pPr indent="0" lvl="0" marL="0" rtl="0" algn="l">
              <a:spcBef>
                <a:spcPts val="1600"/>
              </a:spcBef>
              <a:spcAft>
                <a:spcPts val="0"/>
              </a:spcAft>
              <a:buNone/>
            </a:pPr>
            <a:r>
              <a:rPr lang="en"/>
              <a:t>∀n [ Natural(n) ⇒ Natural(</a:t>
            </a:r>
            <a:r>
              <a:rPr i="1" lang="en"/>
              <a:t>s</a:t>
            </a:r>
            <a:r>
              <a:rPr lang="en"/>
              <a:t>(n)) ]	</a:t>
            </a:r>
            <a:r>
              <a:rPr i="1" lang="en"/>
              <a:t>“The successor of a natural # is a natural #.”</a:t>
            </a:r>
            <a:endParaRPr/>
          </a:p>
          <a:p>
            <a:pPr indent="0" lvl="0" marL="0" rtl="0" algn="l">
              <a:spcBef>
                <a:spcPts val="1600"/>
              </a:spcBef>
              <a:spcAft>
                <a:spcPts val="0"/>
              </a:spcAft>
              <a:buNone/>
            </a:pPr>
            <a:r>
              <a:rPr lang="en"/>
              <a:t>¬∃x [ s(x) = 0 ]					“0 is not the successor of any number.”</a:t>
            </a:r>
            <a:endParaRPr/>
          </a:p>
          <a:p>
            <a:pPr indent="0" lvl="0" marL="0" rtl="0" algn="l">
              <a:spcBef>
                <a:spcPts val="1600"/>
              </a:spcBef>
              <a:spcAft>
                <a:spcPts val="0"/>
              </a:spcAft>
              <a:buNone/>
            </a:pPr>
            <a:r>
              <a:rPr lang="en"/>
              <a:t>∀n Sum(n, 0, n)					</a:t>
            </a:r>
            <a:r>
              <a:rPr i="1" lang="en"/>
              <a:t>“0 is the additive identity.”</a:t>
            </a:r>
            <a:endParaRPr i="1"/>
          </a:p>
          <a:p>
            <a:pPr indent="0" lvl="0" marL="0" rtl="0" algn="l">
              <a:spcBef>
                <a:spcPts val="1600"/>
              </a:spcBef>
              <a:spcAft>
                <a:spcPts val="0"/>
              </a:spcAft>
              <a:buNone/>
            </a:pPr>
            <a:r>
              <a:rPr lang="en"/>
              <a:t>∀m,n,p [ Sum(m, n, p) ⇒ Sum(n, m, p) ]			</a:t>
            </a:r>
            <a:r>
              <a:rPr i="1" lang="en"/>
              <a:t>“Sum is commutative.”</a:t>
            </a:r>
            <a:endParaRPr i="1"/>
          </a:p>
          <a:p>
            <a:pPr indent="0" lvl="0" marL="0" rtl="0" algn="l">
              <a:spcBef>
                <a:spcPts val="1600"/>
              </a:spcBef>
              <a:spcAft>
                <a:spcPts val="0"/>
              </a:spcAft>
              <a:buNone/>
            </a:pPr>
            <a:r>
              <a:rPr lang="en"/>
              <a:t>∀m,n,p [ Sum(m, n, p) ⇒ Sum(</a:t>
            </a:r>
            <a:r>
              <a:rPr i="1" lang="en"/>
              <a:t>s</a:t>
            </a:r>
            <a:r>
              <a:rPr lang="en"/>
              <a:t>(m), n, </a:t>
            </a:r>
            <a:r>
              <a:rPr i="1" lang="en"/>
              <a:t>s</a:t>
            </a:r>
            <a:r>
              <a:rPr lang="en"/>
              <a:t>(p)) ]		</a:t>
            </a:r>
            <a:r>
              <a:rPr i="1" lang="en"/>
              <a:t>“Inductive defn. of addition.”</a:t>
            </a:r>
            <a:endParaRPr/>
          </a:p>
          <a:p>
            <a:pPr indent="0" lvl="0" marL="0" rtl="0" algn="l">
              <a:spcBef>
                <a:spcPts val="1600"/>
              </a:spcBef>
              <a:spcAft>
                <a:spcPts val="1600"/>
              </a:spcAft>
              <a:buClr>
                <a:schemeClr val="dk1"/>
              </a:buClr>
              <a:buSzPts val="1100"/>
              <a:buFont typeface="Arial"/>
              <a:buNone/>
            </a:pPr>
            <a:r>
              <a:t/>
            </a:r>
            <a:endParaRPr/>
          </a:p>
        </p:txBody>
      </p:sp>
      <p:sp>
        <p:nvSpPr>
          <p:cNvPr id="181" name="Google Shape;181;p3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Google Shape;186;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Relationships between quantifiers</a:t>
            </a:r>
            <a:endParaRPr/>
          </a:p>
        </p:txBody>
      </p:sp>
      <p:sp>
        <p:nvSpPr>
          <p:cNvPr id="187" name="Google Shape;187;p3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∀x P(x)     ≡   ¬ ∃x ¬P(x)      </a:t>
            </a:r>
            <a:r>
              <a:rPr i="1" lang="en"/>
              <a:t>“Every thing is P”</a:t>
            </a:r>
            <a:r>
              <a:rPr lang="en"/>
              <a:t> means “No thing is not P”</a:t>
            </a:r>
            <a:endParaRPr/>
          </a:p>
          <a:p>
            <a:pPr indent="0" lvl="0" marL="0" rtl="0" algn="l">
              <a:spcBef>
                <a:spcPts val="1600"/>
              </a:spcBef>
              <a:spcAft>
                <a:spcPts val="0"/>
              </a:spcAft>
              <a:buNone/>
            </a:pPr>
            <a:r>
              <a:rPr lang="en"/>
              <a:t>∀x ¬P</a:t>
            </a:r>
            <a:r>
              <a:rPr lang="en"/>
              <a:t>(x)   </a:t>
            </a:r>
            <a:r>
              <a:rPr lang="en"/>
              <a:t>≡   </a:t>
            </a:r>
            <a:r>
              <a:rPr lang="en"/>
              <a:t>¬ ∃x P(x)	    </a:t>
            </a:r>
            <a:r>
              <a:rPr i="1" lang="en"/>
              <a:t>“Every thing is not P”</a:t>
            </a:r>
            <a:r>
              <a:rPr lang="en"/>
              <a:t> means </a:t>
            </a:r>
            <a:r>
              <a:rPr i="1" lang="en"/>
              <a:t>“No thing is P”</a:t>
            </a:r>
            <a:endParaRPr i="1"/>
          </a:p>
          <a:p>
            <a:pPr indent="0" lvl="0" marL="0" rtl="0" algn="l">
              <a:spcBef>
                <a:spcPts val="1600"/>
              </a:spcBef>
              <a:spcAft>
                <a:spcPts val="0"/>
              </a:spcAft>
              <a:buNone/>
            </a:pPr>
            <a:r>
              <a:rPr lang="en"/>
              <a:t>¬ ∀x P(x)  ≡   ∃x ¬P(x)	    </a:t>
            </a:r>
            <a:r>
              <a:rPr i="1" lang="en"/>
              <a:t>“Not every thing is P”</a:t>
            </a:r>
            <a:r>
              <a:rPr lang="en"/>
              <a:t> means </a:t>
            </a:r>
            <a:r>
              <a:rPr i="1" lang="en"/>
              <a:t>“Some thing is not P”</a:t>
            </a:r>
            <a:endParaRPr i="1"/>
          </a:p>
          <a:p>
            <a:pPr indent="0" lvl="0" marL="0" rtl="0" algn="l">
              <a:spcBef>
                <a:spcPts val="1600"/>
              </a:spcBef>
              <a:spcAft>
                <a:spcPts val="1600"/>
              </a:spcAft>
              <a:buClr>
                <a:schemeClr val="dk1"/>
              </a:buClr>
              <a:buSzPts val="1100"/>
              <a:buFont typeface="Arial"/>
              <a:buNone/>
            </a:pPr>
            <a:r>
              <a:rPr lang="en"/>
              <a:t>∃x P(x)	    ≡   ¬ ∀x ¬P(x)      </a:t>
            </a:r>
            <a:r>
              <a:rPr i="1" lang="en"/>
              <a:t>“Some thing is P”</a:t>
            </a:r>
            <a:r>
              <a:rPr lang="en"/>
              <a:t> means </a:t>
            </a:r>
            <a:r>
              <a:rPr i="1" lang="en"/>
              <a:t>“Not every thing is not P”</a:t>
            </a:r>
            <a:endParaRPr i="1"/>
          </a:p>
        </p:txBody>
      </p:sp>
      <p:sp>
        <p:nvSpPr>
          <p:cNvPr id="188" name="Google Shape;188;p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Monty Python Logic</a:t>
            </a:r>
            <a:endParaRPr/>
          </a:p>
        </p:txBody>
      </p:sp>
      <p:sp>
        <p:nvSpPr>
          <p:cNvPr id="62" name="Google Shape;62;p14"/>
          <p:cNvSpPr txBox="1"/>
          <p:nvPr>
            <p:ph idx="1" type="body"/>
          </p:nvPr>
        </p:nvSpPr>
        <p:spPr>
          <a:xfrm>
            <a:off x="311700" y="13810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What do you do with witches?</a:t>
            </a:r>
            <a:endParaRPr b="1"/>
          </a:p>
          <a:p>
            <a:pPr indent="457200" lvl="0" marL="0" rtl="0" algn="l">
              <a:spcBef>
                <a:spcPts val="1600"/>
              </a:spcBef>
              <a:spcAft>
                <a:spcPts val="0"/>
              </a:spcAft>
              <a:buNone/>
            </a:pPr>
            <a:r>
              <a:rPr i="1" lang="en"/>
              <a:t>B</a:t>
            </a:r>
            <a:r>
              <a:rPr i="1" lang="en"/>
              <a:t>urn them!</a:t>
            </a:r>
            <a:endParaRPr i="1"/>
          </a:p>
          <a:p>
            <a:pPr indent="0" lvl="0" marL="0" rtl="0" algn="l">
              <a:spcBef>
                <a:spcPts val="1600"/>
              </a:spcBef>
              <a:spcAft>
                <a:spcPts val="0"/>
              </a:spcAft>
              <a:buNone/>
            </a:pPr>
            <a:r>
              <a:rPr b="1" lang="en"/>
              <a:t>And what do we burn apart</a:t>
            </a:r>
            <a:br>
              <a:rPr b="1" lang="en"/>
            </a:br>
            <a:r>
              <a:rPr b="1" lang="en"/>
              <a:t>     from witches</a:t>
            </a:r>
            <a:r>
              <a:rPr b="1" lang="en"/>
              <a:t>?</a:t>
            </a:r>
            <a:endParaRPr b="1"/>
          </a:p>
          <a:p>
            <a:pPr indent="457200" lvl="0" marL="0" rtl="0" algn="l">
              <a:spcBef>
                <a:spcPts val="1600"/>
              </a:spcBef>
              <a:spcAft>
                <a:spcPts val="0"/>
              </a:spcAft>
              <a:buNone/>
            </a:pPr>
            <a:r>
              <a:rPr i="1" lang="en"/>
              <a:t>Wood!</a:t>
            </a:r>
            <a:endParaRPr i="1"/>
          </a:p>
          <a:p>
            <a:pPr indent="0" lvl="0" marL="0" rtl="0" algn="l">
              <a:spcBef>
                <a:spcPts val="1600"/>
              </a:spcBef>
              <a:spcAft>
                <a:spcPts val="0"/>
              </a:spcAft>
              <a:buNone/>
            </a:pPr>
            <a:r>
              <a:rPr b="1" lang="en"/>
              <a:t>So… why do witches burn?</a:t>
            </a:r>
            <a:endParaRPr b="1"/>
          </a:p>
          <a:p>
            <a:pPr indent="457200" lvl="0" marL="0" rtl="0" algn="l">
              <a:spcBef>
                <a:spcPts val="1600"/>
              </a:spcBef>
              <a:spcAft>
                <a:spcPts val="0"/>
              </a:spcAft>
              <a:buNone/>
            </a:pPr>
            <a:r>
              <a:rPr i="1" lang="en"/>
              <a:t>Because they’re</a:t>
            </a:r>
            <a:r>
              <a:rPr i="1" lang="en"/>
              <a:t> made of wood?</a:t>
            </a:r>
            <a:endParaRPr i="1"/>
          </a:p>
          <a:p>
            <a:pPr indent="0" lvl="0" marL="0" rtl="0" algn="l">
              <a:spcBef>
                <a:spcPts val="1600"/>
              </a:spcBef>
              <a:spcAft>
                <a:spcPts val="1600"/>
              </a:spcAft>
              <a:buNone/>
            </a:pPr>
            <a:r>
              <a:t/>
            </a:r>
            <a:endParaRPr/>
          </a:p>
        </p:txBody>
      </p:sp>
      <p:pic>
        <p:nvPicPr>
          <p:cNvPr id="63" name="Google Shape;63;p14"/>
          <p:cNvPicPr preferRelativeResize="0"/>
          <p:nvPr/>
        </p:nvPicPr>
        <p:blipFill>
          <a:blip r:embed="rId3">
            <a:alphaModFix/>
          </a:blip>
          <a:stretch>
            <a:fillRect/>
          </a:stretch>
        </p:blipFill>
        <p:spPr>
          <a:xfrm>
            <a:off x="4674200" y="220100"/>
            <a:ext cx="3810000" cy="2552700"/>
          </a:xfrm>
          <a:prstGeom prst="rect">
            <a:avLst/>
          </a:prstGeom>
          <a:noFill/>
          <a:ln>
            <a:noFill/>
          </a:ln>
        </p:spPr>
      </p:pic>
      <p:pic>
        <p:nvPicPr>
          <p:cNvPr id="64" name="Google Shape;64;p14"/>
          <p:cNvPicPr preferRelativeResize="0"/>
          <p:nvPr/>
        </p:nvPicPr>
        <p:blipFill>
          <a:blip r:embed="rId4">
            <a:alphaModFix/>
          </a:blip>
          <a:stretch>
            <a:fillRect/>
          </a:stretch>
        </p:blipFill>
        <p:spPr>
          <a:xfrm>
            <a:off x="4674200" y="2841525"/>
            <a:ext cx="3847174" cy="2164025"/>
          </a:xfrm>
          <a:prstGeom prst="rect">
            <a:avLst/>
          </a:prstGeom>
          <a:noFill/>
          <a:ln>
            <a:noFill/>
          </a:ln>
        </p:spPr>
      </p:pic>
      <p:sp>
        <p:nvSpPr>
          <p:cNvPr id="65" name="Google Shape;65;p1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2" name="Shape 192"/>
        <p:cNvGrpSpPr/>
        <p:nvPr/>
      </p:nvGrpSpPr>
      <p:grpSpPr>
        <a:xfrm>
          <a:off x="0" y="0"/>
          <a:ext cx="0" cy="0"/>
          <a:chOff x="0" y="0"/>
          <a:chExt cx="0" cy="0"/>
        </a:xfrm>
      </p:grpSpPr>
      <p:sp>
        <p:nvSpPr>
          <p:cNvPr id="193" name="Google Shape;193;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Order of quantifiers is important</a:t>
            </a:r>
            <a:endParaRPr/>
          </a:p>
        </p:txBody>
      </p:sp>
      <p:sp>
        <p:nvSpPr>
          <p:cNvPr id="194" name="Google Shape;194;p3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1600"/>
              </a:spcBef>
              <a:spcAft>
                <a:spcPts val="0"/>
              </a:spcAft>
              <a:buNone/>
            </a:pPr>
            <a:r>
              <a:rPr lang="en"/>
              <a:t>∀x ∃y Loves(x,y)			</a:t>
            </a:r>
            <a:r>
              <a:rPr i="1" lang="en"/>
              <a:t>“Everybody loves somebody.”</a:t>
            </a:r>
            <a:endParaRPr i="1"/>
          </a:p>
          <a:p>
            <a:pPr indent="0" lvl="0" marL="0" rtl="0" algn="l">
              <a:spcBef>
                <a:spcPts val="1600"/>
              </a:spcBef>
              <a:spcAft>
                <a:spcPts val="0"/>
              </a:spcAft>
              <a:buNone/>
            </a:pPr>
            <a:r>
              <a:t/>
            </a:r>
            <a:endParaRPr i="1"/>
          </a:p>
          <a:p>
            <a:pPr indent="0" lvl="0" marL="0" rtl="0" algn="l">
              <a:spcBef>
                <a:spcPts val="1600"/>
              </a:spcBef>
              <a:spcAft>
                <a:spcPts val="1600"/>
              </a:spcAft>
              <a:buClr>
                <a:schemeClr val="dk1"/>
              </a:buClr>
              <a:buSzPts val="1100"/>
              <a:buFont typeface="Arial"/>
              <a:buNone/>
            </a:pPr>
            <a:r>
              <a:rPr lang="en"/>
              <a:t>∃y ∀x Loves(x,y)			</a:t>
            </a:r>
            <a:r>
              <a:rPr i="1" lang="en"/>
              <a:t>“There is someone who is loved by everyone.”</a:t>
            </a:r>
            <a:endParaRPr/>
          </a:p>
        </p:txBody>
      </p:sp>
      <p:sp>
        <p:nvSpPr>
          <p:cNvPr id="195" name="Google Shape;195;p3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Google Shape;200;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FOPC and equality</a:t>
            </a:r>
            <a:endParaRPr/>
          </a:p>
        </p:txBody>
      </p:sp>
      <p:sp>
        <p:nvSpPr>
          <p:cNvPr id="201" name="Google Shape;201;p3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Classical FOPC does not include equality. We could try to axiomatize it:</a:t>
            </a:r>
            <a:endParaRPr/>
          </a:p>
          <a:p>
            <a:pPr indent="457200" lvl="0" marL="0" rtl="0" algn="l">
              <a:spcBef>
                <a:spcPts val="1600"/>
              </a:spcBef>
              <a:spcAft>
                <a:spcPts val="0"/>
              </a:spcAft>
              <a:buNone/>
            </a:pPr>
            <a:r>
              <a:rPr lang="en"/>
              <a:t>∀x Equal(x,x)</a:t>
            </a:r>
            <a:br>
              <a:rPr lang="en"/>
            </a:br>
            <a:r>
              <a:rPr lang="en"/>
              <a:t>	</a:t>
            </a:r>
            <a:r>
              <a:rPr lang="en"/>
              <a:t>∀x,y </a:t>
            </a:r>
            <a:r>
              <a:rPr lang="en"/>
              <a:t>Equal(x,y) ⇔ Equal(y,x)</a:t>
            </a:r>
            <a:br>
              <a:rPr lang="en"/>
            </a:br>
            <a:r>
              <a:rPr lang="en"/>
              <a:t>	</a:t>
            </a:r>
            <a:r>
              <a:rPr lang="en"/>
              <a:t>∀x,y,z </a:t>
            </a:r>
            <a:r>
              <a:rPr lang="en"/>
              <a:t>Equal(x,y) </a:t>
            </a:r>
            <a:r>
              <a:rPr lang="en"/>
              <a:t>∧</a:t>
            </a:r>
            <a:r>
              <a:rPr lang="en"/>
              <a:t> Equal(y,z) ⇒ Equal(x,z)</a:t>
            </a:r>
            <a:endParaRPr/>
          </a:p>
          <a:p>
            <a:pPr indent="0" lvl="0" marL="0" rtl="0" algn="l">
              <a:spcBef>
                <a:spcPts val="1600"/>
              </a:spcBef>
              <a:spcAft>
                <a:spcPts val="0"/>
              </a:spcAft>
              <a:buNone/>
            </a:pPr>
            <a:r>
              <a:rPr lang="en"/>
              <a:t>However, this would not achieve the necessary substitutions:</a:t>
            </a:r>
            <a:br>
              <a:rPr lang="en"/>
            </a:br>
            <a:r>
              <a:rPr lang="en"/>
              <a:t>from P(a) and Equal(a,b) we cannot derive P(b).</a:t>
            </a:r>
            <a:endParaRPr/>
          </a:p>
          <a:p>
            <a:pPr indent="0" lvl="0" marL="0" rtl="0" algn="l">
              <a:spcBef>
                <a:spcPts val="1600"/>
              </a:spcBef>
              <a:spcAft>
                <a:spcPts val="0"/>
              </a:spcAft>
              <a:buNone/>
            </a:pPr>
            <a:r>
              <a:rPr lang="en"/>
              <a:t>We could use higher order logic:</a:t>
            </a:r>
            <a:br>
              <a:rPr lang="en"/>
            </a:br>
            <a:r>
              <a:rPr lang="en"/>
              <a:t>	</a:t>
            </a:r>
            <a:r>
              <a:rPr lang="en"/>
              <a:t>∀</a:t>
            </a:r>
            <a:r>
              <a:rPr lang="en">
                <a:highlight>
                  <a:srgbClr val="F4CCCC"/>
                </a:highlight>
              </a:rPr>
              <a:t>P</a:t>
            </a:r>
            <a:r>
              <a:rPr lang="en"/>
              <a:t>,x,y P(x) ∧ x=y ⇒ P(y)</a:t>
            </a:r>
            <a:endParaRPr/>
          </a:p>
          <a:p>
            <a:pPr indent="0" lvl="0" marL="0" rtl="0" algn="l">
              <a:spcBef>
                <a:spcPts val="1600"/>
              </a:spcBef>
              <a:spcAft>
                <a:spcPts val="1600"/>
              </a:spcAft>
              <a:buNone/>
            </a:pPr>
            <a:r>
              <a:rPr lang="en"/>
              <a:t>But what we really need are special inference rules for equality.</a:t>
            </a:r>
            <a:endParaRPr/>
          </a:p>
        </p:txBody>
      </p:sp>
      <p:sp>
        <p:nvSpPr>
          <p:cNvPr id="202" name="Google Shape;202;p3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Google Shape;207;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FOPC and arithmetic</a:t>
            </a:r>
            <a:endParaRPr/>
          </a:p>
        </p:txBody>
      </p:sp>
      <p:sp>
        <p:nvSpPr>
          <p:cNvPr id="208" name="Google Shape;208;p3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Classical FOPC does not include arithmetic.</a:t>
            </a:r>
            <a:endParaRPr/>
          </a:p>
          <a:p>
            <a:pPr indent="0" lvl="0" marL="0" rtl="0" algn="l">
              <a:spcBef>
                <a:spcPts val="1600"/>
              </a:spcBef>
              <a:spcAft>
                <a:spcPts val="0"/>
              </a:spcAft>
              <a:buNone/>
            </a:pPr>
            <a:r>
              <a:rPr lang="en"/>
              <a:t>But it is common to extend it with basic arithmetic operations + - × /</a:t>
            </a:r>
            <a:br>
              <a:rPr lang="en"/>
            </a:br>
            <a:r>
              <a:rPr lang="en"/>
              <a:t>and operators =  ≠  &lt;  &gt;  ≤  ≥</a:t>
            </a:r>
            <a:endParaRPr/>
          </a:p>
          <a:p>
            <a:pPr indent="0" lvl="0" marL="0" rtl="0" algn="l">
              <a:spcBef>
                <a:spcPts val="1600"/>
              </a:spcBef>
              <a:spcAft>
                <a:spcPts val="1600"/>
              </a:spcAft>
              <a:buNone/>
            </a:pPr>
            <a:r>
              <a:rPr lang="en"/>
              <a:t>This is simply a notational convenience.</a:t>
            </a:r>
            <a:endParaRPr/>
          </a:p>
        </p:txBody>
      </p:sp>
      <p:sp>
        <p:nvSpPr>
          <p:cNvPr id="209" name="Google Shape;209;p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3" name="Shape 213"/>
        <p:cNvGrpSpPr/>
        <p:nvPr/>
      </p:nvGrpSpPr>
      <p:grpSpPr>
        <a:xfrm>
          <a:off x="0" y="0"/>
          <a:ext cx="0" cy="0"/>
          <a:chOff x="0" y="0"/>
          <a:chExt cx="0" cy="0"/>
        </a:xfrm>
      </p:grpSpPr>
      <p:sp>
        <p:nvSpPr>
          <p:cNvPr id="214" name="Google Shape;214;p3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Models in FOPC</a:t>
            </a:r>
            <a:endParaRPr/>
          </a:p>
        </p:txBody>
      </p:sp>
      <p:sp>
        <p:nvSpPr>
          <p:cNvPr id="215" name="Google Shape;215;p3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propositional logic, models are truth assignments to </a:t>
            </a:r>
            <a:r>
              <a:rPr lang="en"/>
              <a:t>p</a:t>
            </a:r>
            <a:r>
              <a:rPr lang="en"/>
              <a:t>ropositions.</a:t>
            </a:r>
            <a:endParaRPr/>
          </a:p>
          <a:p>
            <a:pPr indent="0" lvl="0" marL="0" rtl="0" algn="l">
              <a:spcBef>
                <a:spcPts val="1600"/>
              </a:spcBef>
              <a:spcAft>
                <a:spcPts val="0"/>
              </a:spcAft>
              <a:buNone/>
            </a:pPr>
            <a:r>
              <a:rPr lang="en"/>
              <a:t>In FOPC models are more complex. They have four components:</a:t>
            </a:r>
            <a:endParaRPr/>
          </a:p>
          <a:p>
            <a:pPr indent="-342900" lvl="0" marL="457200" rtl="0" algn="l">
              <a:spcBef>
                <a:spcPts val="0"/>
              </a:spcBef>
              <a:spcAft>
                <a:spcPts val="0"/>
              </a:spcAft>
              <a:buSzPts val="1800"/>
              <a:buAutoNum type="arabicPeriod"/>
            </a:pPr>
            <a:r>
              <a:rPr lang="en"/>
              <a:t>A set of </a:t>
            </a:r>
            <a:r>
              <a:rPr b="1" lang="en"/>
              <a:t>objects</a:t>
            </a:r>
            <a:endParaRPr b="1"/>
          </a:p>
          <a:p>
            <a:pPr indent="-342900" lvl="0" marL="457200" rtl="0" algn="l">
              <a:spcBef>
                <a:spcPts val="0"/>
              </a:spcBef>
              <a:spcAft>
                <a:spcPts val="0"/>
              </a:spcAft>
              <a:buSzPts val="1800"/>
              <a:buAutoNum type="arabicPeriod"/>
            </a:pPr>
            <a:r>
              <a:rPr lang="en"/>
              <a:t>A set of </a:t>
            </a:r>
            <a:r>
              <a:rPr b="1" lang="en"/>
              <a:t>functions</a:t>
            </a:r>
            <a:r>
              <a:rPr lang="en"/>
              <a:t> mapping objects to other objects</a:t>
            </a:r>
            <a:endParaRPr/>
          </a:p>
          <a:p>
            <a:pPr indent="-342900" lvl="0" marL="457200" rtl="0" algn="l">
              <a:spcBef>
                <a:spcPts val="0"/>
              </a:spcBef>
              <a:spcAft>
                <a:spcPts val="0"/>
              </a:spcAft>
              <a:buSzPts val="1800"/>
              <a:buAutoNum type="arabicPeriod"/>
            </a:pPr>
            <a:r>
              <a:rPr lang="en"/>
              <a:t>A set of </a:t>
            </a:r>
            <a:r>
              <a:rPr b="1" lang="en"/>
              <a:t>relations</a:t>
            </a:r>
            <a:r>
              <a:rPr lang="en"/>
              <a:t>, each with its own truth table.</a:t>
            </a:r>
            <a:endParaRPr/>
          </a:p>
          <a:p>
            <a:pPr indent="-342900" lvl="0" marL="457200" rtl="0" algn="l">
              <a:spcBef>
                <a:spcPts val="0"/>
              </a:spcBef>
              <a:spcAft>
                <a:spcPts val="0"/>
              </a:spcAft>
              <a:buSzPts val="1800"/>
              <a:buAutoNum type="arabicPeriod"/>
            </a:pPr>
            <a:r>
              <a:rPr lang="en"/>
              <a:t>An </a:t>
            </a:r>
            <a:r>
              <a:rPr b="1" lang="en"/>
              <a:t>interpretation</a:t>
            </a:r>
            <a:r>
              <a:rPr lang="en"/>
              <a:t> mapping constant symbols to objects, function symbols to functions, and predicate symbols to relations.</a:t>
            </a:r>
            <a:endParaRPr/>
          </a:p>
        </p:txBody>
      </p:sp>
      <p:sp>
        <p:nvSpPr>
          <p:cNvPr id="216" name="Google Shape;216;p3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17" name="Google Shape;217;p35"/>
          <p:cNvPicPr preferRelativeResize="0"/>
          <p:nvPr/>
        </p:nvPicPr>
        <p:blipFill>
          <a:blip r:embed="rId3">
            <a:alphaModFix/>
          </a:blip>
          <a:stretch>
            <a:fillRect/>
          </a:stretch>
        </p:blipFill>
        <p:spPr>
          <a:xfrm>
            <a:off x="311700" y="3618977"/>
            <a:ext cx="6563375" cy="1433375"/>
          </a:xfrm>
          <a:prstGeom prst="rect">
            <a:avLst/>
          </a:prstGeom>
          <a:noFill/>
          <a:ln>
            <a:noFill/>
          </a:ln>
        </p:spPr>
      </p:pic>
      <p:sp>
        <p:nvSpPr>
          <p:cNvPr id="218" name="Google Shape;218;p35"/>
          <p:cNvSpPr txBox="1"/>
          <p:nvPr/>
        </p:nvSpPr>
        <p:spPr>
          <a:xfrm>
            <a:off x="7133250" y="3664413"/>
            <a:ext cx="1887900" cy="119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Possible models for a language with two constant symbols,</a:t>
            </a:r>
            <a:br>
              <a:rPr lang="en"/>
            </a:br>
            <a:r>
              <a:rPr lang="en"/>
              <a:t>R and J, and one</a:t>
            </a:r>
            <a:br>
              <a:rPr lang="en"/>
            </a:br>
            <a:r>
              <a:rPr lang="en"/>
              <a:t>binary relation.</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3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Database semantics</a:t>
            </a:r>
            <a:endParaRPr/>
          </a:p>
        </p:txBody>
      </p:sp>
      <p:sp>
        <p:nvSpPr>
          <p:cNvPr id="224" name="Google Shape;224;p36"/>
          <p:cNvSpPr txBox="1"/>
          <p:nvPr>
            <p:ph idx="1" type="body"/>
          </p:nvPr>
        </p:nvSpPr>
        <p:spPr>
          <a:xfrm>
            <a:off x="311700" y="1152475"/>
            <a:ext cx="8520600" cy="371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practical applications it can be beneficial to place some constraints on possible models so that certain assumptions are true.</a:t>
            </a:r>
            <a:endParaRPr/>
          </a:p>
          <a:p>
            <a:pPr indent="-342900" lvl="0" marL="457200" rtl="0" algn="l">
              <a:spcBef>
                <a:spcPts val="1600"/>
              </a:spcBef>
              <a:spcAft>
                <a:spcPts val="0"/>
              </a:spcAft>
              <a:buSzPts val="1800"/>
              <a:buChar char="●"/>
            </a:pPr>
            <a:r>
              <a:rPr b="1" lang="en"/>
              <a:t>Unique names assumption:</a:t>
            </a:r>
            <a:r>
              <a:rPr lang="en"/>
              <a:t> every constant symbol maps to a different object in the model.</a:t>
            </a:r>
            <a:endParaRPr/>
          </a:p>
          <a:p>
            <a:pPr indent="-342900" lvl="0" marL="457200" rtl="0" algn="l">
              <a:spcBef>
                <a:spcPts val="0"/>
              </a:spcBef>
              <a:spcAft>
                <a:spcPts val="0"/>
              </a:spcAft>
              <a:buSzPts val="1800"/>
              <a:buChar char="●"/>
            </a:pPr>
            <a:r>
              <a:rPr b="1" lang="en"/>
              <a:t>Closed world assumption:</a:t>
            </a:r>
            <a:r>
              <a:rPr lang="en"/>
              <a:t> atomic sentences not known to be true are assumed to be false.</a:t>
            </a:r>
            <a:endParaRPr/>
          </a:p>
          <a:p>
            <a:pPr indent="-342900" lvl="0" marL="457200" rtl="0" algn="l">
              <a:spcBef>
                <a:spcPts val="0"/>
              </a:spcBef>
              <a:spcAft>
                <a:spcPts val="0"/>
              </a:spcAft>
              <a:buSzPts val="1800"/>
              <a:buChar char="●"/>
            </a:pPr>
            <a:r>
              <a:rPr b="1" lang="en"/>
              <a:t>Domain closure:</a:t>
            </a:r>
            <a:r>
              <a:rPr lang="en"/>
              <a:t> the model contains no more objects than are named by the constant symbols.</a:t>
            </a:r>
            <a:endParaRPr/>
          </a:p>
          <a:p>
            <a:pPr indent="0" lvl="0" marL="0" rtl="0" algn="l">
              <a:spcBef>
                <a:spcPts val="1600"/>
              </a:spcBef>
              <a:spcAft>
                <a:spcPts val="1600"/>
              </a:spcAft>
              <a:buNone/>
            </a:pPr>
            <a:r>
              <a:rPr lang="en"/>
              <a:t>These assumptions are useful for reasoning about databases (collections of atomic sentences) and for logic programming.</a:t>
            </a:r>
            <a:endParaRPr/>
          </a:p>
        </p:txBody>
      </p:sp>
      <p:sp>
        <p:nvSpPr>
          <p:cNvPr id="225" name="Google Shape;225;p3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9" name="Shape 229"/>
        <p:cNvGrpSpPr/>
        <p:nvPr/>
      </p:nvGrpSpPr>
      <p:grpSpPr>
        <a:xfrm>
          <a:off x="0" y="0"/>
          <a:ext cx="0" cy="0"/>
          <a:chOff x="0" y="0"/>
          <a:chExt cx="0" cy="0"/>
        </a:xfrm>
      </p:grpSpPr>
      <p:sp>
        <p:nvSpPr>
          <p:cNvPr id="230" name="Google Shape;230;p3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Database models</a:t>
            </a:r>
            <a:endParaRPr/>
          </a:p>
        </p:txBody>
      </p:sp>
      <p:sp>
        <p:nvSpPr>
          <p:cNvPr id="231" name="Google Shape;231;p3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32" name="Google Shape;232;p37"/>
          <p:cNvPicPr preferRelativeResize="0"/>
          <p:nvPr/>
        </p:nvPicPr>
        <p:blipFill>
          <a:blip r:embed="rId3">
            <a:alphaModFix/>
          </a:blip>
          <a:stretch>
            <a:fillRect/>
          </a:stretch>
        </p:blipFill>
        <p:spPr>
          <a:xfrm>
            <a:off x="776300" y="1204588"/>
            <a:ext cx="7410450" cy="2219325"/>
          </a:xfrm>
          <a:prstGeom prst="rect">
            <a:avLst/>
          </a:prstGeom>
          <a:noFill/>
          <a:ln>
            <a:noFill/>
          </a:ln>
        </p:spPr>
      </p:pic>
      <p:sp>
        <p:nvSpPr>
          <p:cNvPr id="233" name="Google Shape;233;p37"/>
          <p:cNvSpPr txBox="1"/>
          <p:nvPr/>
        </p:nvSpPr>
        <p:spPr>
          <a:xfrm>
            <a:off x="960500" y="3701150"/>
            <a:ext cx="8108400" cy="1355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Possible models of a language with two constants, R and J, and one binary relation, under database semantics. Each constant symbol maps to a distinct object, and the mapping is fixed.</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What differs between models is the truth table for the binary relation. The truth table has four entries: P(R,R)   P(J,J)    P(R,J)   P(J,R)</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7" name="Shape 237"/>
        <p:cNvGrpSpPr/>
        <p:nvPr/>
      </p:nvGrpSpPr>
      <p:grpSpPr>
        <a:xfrm>
          <a:off x="0" y="0"/>
          <a:ext cx="0" cy="0"/>
          <a:chOff x="0" y="0"/>
          <a:chExt cx="0" cy="0"/>
        </a:xfrm>
      </p:grpSpPr>
      <p:sp>
        <p:nvSpPr>
          <p:cNvPr id="238" name="Google Shape;238;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Quantifiers and extended interpretations</a:t>
            </a:r>
            <a:endParaRPr/>
          </a:p>
        </p:txBody>
      </p:sp>
      <p:sp>
        <p:nvSpPr>
          <p:cNvPr id="239" name="Google Shape;239;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 interpretation of a model connects constants, function symbols, and predicate symbols to objects, functions, and relations, respectively.</a:t>
            </a:r>
            <a:endParaRPr/>
          </a:p>
          <a:p>
            <a:pPr indent="0" lvl="0" marL="0" rtl="0" algn="l">
              <a:spcBef>
                <a:spcPts val="1600"/>
              </a:spcBef>
              <a:spcAft>
                <a:spcPts val="0"/>
              </a:spcAft>
              <a:buNone/>
            </a:pPr>
            <a:r>
              <a:rPr lang="en"/>
              <a:t>An </a:t>
            </a:r>
            <a:r>
              <a:rPr b="1" lang="en"/>
              <a:t>extended interpretation</a:t>
            </a:r>
            <a:r>
              <a:rPr lang="en"/>
              <a:t> specifies values for variables as well.</a:t>
            </a:r>
            <a:endParaRPr/>
          </a:p>
          <a:p>
            <a:pPr indent="0" lvl="0" marL="0" rtl="0" algn="l">
              <a:spcBef>
                <a:spcPts val="1600"/>
              </a:spcBef>
              <a:spcAft>
                <a:spcPts val="0"/>
              </a:spcAft>
              <a:buNone/>
            </a:pPr>
            <a:r>
              <a:rPr lang="en"/>
              <a:t>∀x P(x) is true in a model if every extended interpretation of that model is true, i.e., if the relation P holds for every object that x could be mapped to in that model.</a:t>
            </a:r>
            <a:endParaRPr/>
          </a:p>
          <a:p>
            <a:pPr indent="0" lvl="0" marL="0" rtl="0" algn="l">
              <a:spcBef>
                <a:spcPts val="1600"/>
              </a:spcBef>
              <a:spcAft>
                <a:spcPts val="0"/>
              </a:spcAft>
              <a:buNone/>
            </a:pPr>
            <a:r>
              <a:rPr lang="en"/>
              <a:t>∃x P(x) is true in a model if there is at least one extended interpretation of that model in which x is mapped to an object for which P holds.</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240" name="Google Shape;240;p3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Validity and Decidability</a:t>
            </a:r>
            <a:endParaRPr/>
          </a:p>
        </p:txBody>
      </p:sp>
      <p:sp>
        <p:nvSpPr>
          <p:cNvPr id="246" name="Google Shape;246;p3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Validity is defined as in propositional logic:</a:t>
            </a:r>
            <a:endParaRPr/>
          </a:p>
          <a:p>
            <a:pPr indent="-342900" lvl="0" marL="457200" rtl="0" algn="l">
              <a:spcBef>
                <a:spcPts val="0"/>
              </a:spcBef>
              <a:spcAft>
                <a:spcPts val="0"/>
              </a:spcAft>
              <a:buSzPts val="1800"/>
              <a:buChar char="●"/>
            </a:pPr>
            <a:r>
              <a:rPr lang="en"/>
              <a:t>A sentence in FOPC is </a:t>
            </a:r>
            <a:r>
              <a:rPr b="1" lang="en"/>
              <a:t>valid</a:t>
            </a:r>
            <a:r>
              <a:rPr lang="en"/>
              <a:t> if it is true in all possible models.</a:t>
            </a:r>
            <a:endParaRPr/>
          </a:p>
          <a:p>
            <a:pPr indent="0" lvl="0" marL="0" rtl="0" algn="l">
              <a:spcBef>
                <a:spcPts val="1600"/>
              </a:spcBef>
              <a:spcAft>
                <a:spcPts val="0"/>
              </a:spcAft>
              <a:buNone/>
            </a:pPr>
            <a:r>
              <a:rPr lang="en"/>
              <a:t>But decidability is a different matter:</a:t>
            </a:r>
            <a:endParaRPr/>
          </a:p>
          <a:p>
            <a:pPr indent="-342900" lvl="0" marL="457200" rtl="0" algn="l">
              <a:spcBef>
                <a:spcPts val="1000"/>
              </a:spcBef>
              <a:spcAft>
                <a:spcPts val="0"/>
              </a:spcAft>
              <a:buSzPts val="1800"/>
              <a:buChar char="●"/>
            </a:pPr>
            <a:r>
              <a:rPr lang="en"/>
              <a:t>Validity in propositional logic is </a:t>
            </a:r>
            <a:r>
              <a:rPr b="1" lang="en"/>
              <a:t>decidable</a:t>
            </a:r>
            <a:r>
              <a:rPr lang="en"/>
              <a:t>. We can tell in finite time whether or not a sentence is valid. (How?)</a:t>
            </a:r>
            <a:endParaRPr/>
          </a:p>
          <a:p>
            <a:pPr indent="-342900" lvl="0" marL="457200" rtl="0" algn="l">
              <a:spcBef>
                <a:spcPts val="1000"/>
              </a:spcBef>
              <a:spcAft>
                <a:spcPts val="0"/>
              </a:spcAft>
              <a:buSzPts val="1800"/>
              <a:buChar char="●"/>
            </a:pPr>
            <a:r>
              <a:rPr lang="en"/>
              <a:t>Validity in FOPC is </a:t>
            </a:r>
            <a:r>
              <a:rPr b="1" lang="en"/>
              <a:t>semidecidable</a:t>
            </a:r>
            <a:r>
              <a:rPr lang="en"/>
              <a:t>: if a sentence is</a:t>
            </a:r>
            <a:r>
              <a:rPr lang="en"/>
              <a:t> </a:t>
            </a:r>
            <a:r>
              <a:rPr lang="en"/>
              <a:t>valid, we can confirm that in finite time. But if it is not valid, we cannot always determine</a:t>
            </a:r>
            <a:r>
              <a:rPr lang="en"/>
              <a:t> that</a:t>
            </a:r>
            <a:r>
              <a:rPr lang="en"/>
              <a:t>.</a:t>
            </a:r>
            <a:endParaRPr/>
          </a:p>
          <a:p>
            <a:pPr indent="-342900" lvl="0" marL="457200" rtl="0" algn="l">
              <a:spcBef>
                <a:spcPts val="1000"/>
              </a:spcBef>
              <a:spcAft>
                <a:spcPts val="0"/>
              </a:spcAft>
              <a:buSzPts val="1800"/>
              <a:buChar char="●"/>
            </a:pPr>
            <a:r>
              <a:rPr lang="en"/>
              <a:t>This is related to the Halting Problem.</a:t>
            </a:r>
            <a:endParaRPr/>
          </a:p>
          <a:p>
            <a:pPr indent="0" lvl="0" marL="0" rtl="0" algn="l">
              <a:spcBef>
                <a:spcPts val="1600"/>
              </a:spcBef>
              <a:spcAft>
                <a:spcPts val="1600"/>
              </a:spcAft>
              <a:buNone/>
            </a:pPr>
            <a:r>
              <a:t/>
            </a:r>
            <a:endParaRPr/>
          </a:p>
        </p:txBody>
      </p:sp>
      <p:sp>
        <p:nvSpPr>
          <p:cNvPr id="247" name="Google Shape;247;p3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1" name="Shape 251"/>
        <p:cNvGrpSpPr/>
        <p:nvPr/>
      </p:nvGrpSpPr>
      <p:grpSpPr>
        <a:xfrm>
          <a:off x="0" y="0"/>
          <a:ext cx="0" cy="0"/>
          <a:chOff x="0" y="0"/>
          <a:chExt cx="0" cy="0"/>
        </a:xfrm>
      </p:grpSpPr>
      <p:sp>
        <p:nvSpPr>
          <p:cNvPr id="252" name="Google Shape;252;p4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Interpretation of Sentences</a:t>
            </a:r>
            <a:endParaRPr/>
          </a:p>
        </p:txBody>
      </p:sp>
      <p:sp>
        <p:nvSpPr>
          <p:cNvPr id="253" name="Google Shape;253;p4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P(a) mean?</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
              <a:t>Is P(a) valid?</a:t>
            </a:r>
            <a:endParaRPr/>
          </a:p>
        </p:txBody>
      </p:sp>
      <p:sp>
        <p:nvSpPr>
          <p:cNvPr id="254" name="Google Shape;254;p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8" name="Shape 258"/>
        <p:cNvGrpSpPr/>
        <p:nvPr/>
      </p:nvGrpSpPr>
      <p:grpSpPr>
        <a:xfrm>
          <a:off x="0" y="0"/>
          <a:ext cx="0" cy="0"/>
          <a:chOff x="0" y="0"/>
          <a:chExt cx="0" cy="0"/>
        </a:xfrm>
      </p:grpSpPr>
      <p:sp>
        <p:nvSpPr>
          <p:cNvPr id="259" name="Google Shape;259;p4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Implicit Quantifiers</a:t>
            </a:r>
            <a:endParaRPr/>
          </a:p>
        </p:txBody>
      </p:sp>
      <p:sp>
        <p:nvSpPr>
          <p:cNvPr id="260" name="Google Shape;260;p4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P(x) mean? Does it have an interpretation?</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What could it mean?</a:t>
            </a:r>
            <a:br>
              <a:rPr lang="en"/>
            </a:br>
            <a:r>
              <a:rPr lang="en"/>
              <a:t>	∀x P(x)</a:t>
            </a:r>
            <a:br>
              <a:rPr lang="en"/>
            </a:br>
            <a:r>
              <a:rPr lang="en"/>
              <a:t>	</a:t>
            </a:r>
            <a:r>
              <a:rPr lang="en"/>
              <a:t>∃x P(x)</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
              <a:t>Which makes more sense?</a:t>
            </a:r>
            <a:endParaRPr/>
          </a:p>
        </p:txBody>
      </p:sp>
      <p:sp>
        <p:nvSpPr>
          <p:cNvPr id="261" name="Google Shape;261;p4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Is Logic?</a:t>
            </a:r>
            <a:endParaRPr/>
          </a:p>
        </p:txBody>
      </p:sp>
      <p:sp>
        <p:nvSpPr>
          <p:cNvPr id="71" name="Google Shape;71;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t>“The language of thought”:</a:t>
            </a:r>
            <a:endParaRPr/>
          </a:p>
          <a:p>
            <a:pPr indent="-342900" lvl="0" marL="457200" rtl="0" algn="l">
              <a:spcBef>
                <a:spcPts val="1600"/>
              </a:spcBef>
              <a:spcAft>
                <a:spcPts val="0"/>
              </a:spcAft>
              <a:buSzPts val="1800"/>
              <a:buChar char="●"/>
            </a:pPr>
            <a:r>
              <a:rPr lang="en"/>
              <a:t>A systematic method of drawing </a:t>
            </a:r>
            <a:r>
              <a:rPr lang="en" u="sng"/>
              <a:t>correct</a:t>
            </a:r>
            <a:r>
              <a:rPr lang="en"/>
              <a:t> conclusions from premises.</a:t>
            </a:r>
            <a:br>
              <a:rPr lang="en"/>
            </a:br>
            <a:endParaRPr/>
          </a:p>
          <a:p>
            <a:pPr indent="-342900" lvl="0" marL="457200" rtl="0" algn="l">
              <a:spcBef>
                <a:spcPts val="0"/>
              </a:spcBef>
              <a:spcAft>
                <a:spcPts val="0"/>
              </a:spcAft>
              <a:buSzPts val="1800"/>
              <a:buChar char="●"/>
            </a:pPr>
            <a:r>
              <a:rPr lang="en"/>
              <a:t>Infer new statements that </a:t>
            </a:r>
            <a:r>
              <a:rPr lang="en" u="sng"/>
              <a:t>must</a:t>
            </a:r>
            <a:r>
              <a:rPr lang="en"/>
              <a:t> be true.</a:t>
            </a:r>
            <a:br>
              <a:rPr lang="en"/>
            </a:br>
            <a:endParaRPr/>
          </a:p>
          <a:p>
            <a:pPr indent="-342900" lvl="0" marL="457200" rtl="0" algn="l">
              <a:spcBef>
                <a:spcPts val="0"/>
              </a:spcBef>
              <a:spcAft>
                <a:spcPts val="0"/>
              </a:spcAft>
              <a:buSzPts val="1800"/>
              <a:buChar char="●"/>
            </a:pPr>
            <a:r>
              <a:rPr lang="en"/>
              <a:t>Avoid common fallacies.</a:t>
            </a:r>
            <a:endParaRPr/>
          </a:p>
          <a:p>
            <a:pPr indent="0" lvl="0" marL="0" rtl="0" algn="l">
              <a:spcBef>
                <a:spcPts val="1600"/>
              </a:spcBef>
              <a:spcAft>
                <a:spcPts val="0"/>
              </a:spcAft>
              <a:buNone/>
            </a:pPr>
            <a:r>
              <a:rPr lang="en"/>
              <a:t>Can we formalize all of human thought?  No.</a:t>
            </a:r>
            <a:endParaRPr/>
          </a:p>
          <a:p>
            <a:pPr indent="0" lvl="0" marL="0" rtl="0" algn="l">
              <a:spcBef>
                <a:spcPts val="1600"/>
              </a:spcBef>
              <a:spcAft>
                <a:spcPts val="1600"/>
              </a:spcAft>
              <a:buNone/>
            </a:pPr>
            <a:r>
              <a:rPr lang="en"/>
              <a:t>How far can we get?</a:t>
            </a:r>
            <a:endParaRPr/>
          </a:p>
        </p:txBody>
      </p:sp>
      <p:sp>
        <p:nvSpPr>
          <p:cNvPr id="72" name="Google Shape;72;p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5" name="Shape 265"/>
        <p:cNvGrpSpPr/>
        <p:nvPr/>
      </p:nvGrpSpPr>
      <p:grpSpPr>
        <a:xfrm>
          <a:off x="0" y="0"/>
          <a:ext cx="0" cy="0"/>
          <a:chOff x="0" y="0"/>
          <a:chExt cx="0" cy="0"/>
        </a:xfrm>
      </p:grpSpPr>
      <p:sp>
        <p:nvSpPr>
          <p:cNvPr id="266" name="Google Shape;266;p4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Application: The Kinship Domain</a:t>
            </a:r>
            <a:endParaRPr/>
          </a:p>
        </p:txBody>
      </p:sp>
      <p:sp>
        <p:nvSpPr>
          <p:cNvPr id="267" name="Google Shape;267;p42"/>
          <p:cNvSpPr txBox="1"/>
          <p:nvPr>
            <p:ph idx="1" type="body"/>
          </p:nvPr>
        </p:nvSpPr>
        <p:spPr>
          <a:xfrm>
            <a:off x="311700" y="1132275"/>
            <a:ext cx="8520600" cy="381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Translate the following kinship </a:t>
            </a:r>
            <a:r>
              <a:rPr b="1" lang="en"/>
              <a:t>axioms</a:t>
            </a:r>
            <a:r>
              <a:rPr lang="en"/>
              <a:t> </a:t>
            </a:r>
            <a:r>
              <a:rPr lang="en"/>
              <a:t>into English:</a:t>
            </a:r>
            <a:endParaRPr/>
          </a:p>
          <a:p>
            <a:pPr indent="-342900" lvl="0" marL="457200" rtl="0" algn="l">
              <a:spcBef>
                <a:spcPts val="1600"/>
              </a:spcBef>
              <a:spcAft>
                <a:spcPts val="0"/>
              </a:spcAft>
              <a:buSzPts val="1800"/>
              <a:buAutoNum type="arabicPeriod"/>
            </a:pPr>
            <a:r>
              <a:rPr lang="en"/>
              <a:t>∀x [ Male(x) ⇔  ¬Female(x) ]</a:t>
            </a:r>
            <a:endParaRPr/>
          </a:p>
          <a:p>
            <a:pPr indent="-342900" lvl="0" marL="457200" rtl="0" algn="l">
              <a:spcBef>
                <a:spcPts val="1000"/>
              </a:spcBef>
              <a:spcAft>
                <a:spcPts val="0"/>
              </a:spcAft>
              <a:buSzPts val="1800"/>
              <a:buAutoNum type="arabicPeriod"/>
            </a:pPr>
            <a:r>
              <a:rPr lang="en"/>
              <a:t>∀x,y [ Mother(x,y) ⇔ Female(x) ∧ Parent(x,y) ]</a:t>
            </a:r>
            <a:endParaRPr/>
          </a:p>
          <a:p>
            <a:pPr indent="-342900" lvl="0" marL="457200" rtl="0" algn="l">
              <a:spcBef>
                <a:spcPts val="1000"/>
              </a:spcBef>
              <a:spcAft>
                <a:spcPts val="0"/>
              </a:spcAft>
              <a:buSzPts val="1800"/>
              <a:buAutoNum type="arabicPeriod"/>
            </a:pPr>
            <a:r>
              <a:rPr lang="en"/>
              <a:t>∀x,y [ Husband(x,y) ⇔ Male(x) ∧ Spouse(x,y) ]</a:t>
            </a:r>
            <a:endParaRPr/>
          </a:p>
          <a:p>
            <a:pPr indent="-342900" lvl="0" marL="457200" rtl="0" algn="l">
              <a:spcBef>
                <a:spcPts val="1000"/>
              </a:spcBef>
              <a:spcAft>
                <a:spcPts val="0"/>
              </a:spcAft>
              <a:buSzPts val="1800"/>
              <a:buAutoNum type="arabicPeriod"/>
            </a:pPr>
            <a:r>
              <a:rPr lang="en"/>
              <a:t>∀x,z [ Grandparent(x,z) ⇔ ∃y Parent(x,y) ∧ Parent(y,z) ]</a:t>
            </a:r>
            <a:endParaRPr/>
          </a:p>
          <a:p>
            <a:pPr indent="-342900" lvl="0" marL="457200" rtl="0" algn="l">
              <a:spcBef>
                <a:spcPts val="1000"/>
              </a:spcBef>
              <a:spcAft>
                <a:spcPts val="0"/>
              </a:spcAft>
              <a:buSzPts val="1800"/>
              <a:buAutoNum type="arabicPeriod"/>
            </a:pPr>
            <a:r>
              <a:rPr lang="en"/>
              <a:t>∀x,y [ Parent(x,y) ⇔ Child(y,x) ]</a:t>
            </a:r>
            <a:endParaRPr/>
          </a:p>
          <a:p>
            <a:pPr indent="-342900" lvl="0" marL="457200" rtl="0" algn="l">
              <a:spcBef>
                <a:spcPts val="1000"/>
              </a:spcBef>
              <a:spcAft>
                <a:spcPts val="0"/>
              </a:spcAft>
              <a:buSzPts val="1800"/>
              <a:buAutoNum type="arabicPeriod"/>
            </a:pPr>
            <a:r>
              <a:rPr lang="en"/>
              <a:t>∀x,y [ Sibling(x,y) ⇔ ∃p Child(x,p) ∧ Child(y,p) ∧ x ≠ y ]</a:t>
            </a:r>
            <a:endParaRPr/>
          </a:p>
          <a:p>
            <a:pPr indent="0" lvl="0" marL="0" rtl="0" algn="l">
              <a:spcBef>
                <a:spcPts val="1600"/>
              </a:spcBef>
              <a:spcAft>
                <a:spcPts val="1600"/>
              </a:spcAft>
              <a:buNone/>
            </a:pPr>
            <a:r>
              <a:t/>
            </a:r>
            <a:endParaRPr/>
          </a:p>
        </p:txBody>
      </p:sp>
      <p:sp>
        <p:nvSpPr>
          <p:cNvPr id="268" name="Google Shape;268;p4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2" name="Shape 272"/>
        <p:cNvGrpSpPr/>
        <p:nvPr/>
      </p:nvGrpSpPr>
      <p:grpSpPr>
        <a:xfrm>
          <a:off x="0" y="0"/>
          <a:ext cx="0" cy="0"/>
          <a:chOff x="0" y="0"/>
          <a:chExt cx="0" cy="0"/>
        </a:xfrm>
      </p:grpSpPr>
      <p:sp>
        <p:nvSpPr>
          <p:cNvPr id="273" name="Google Shape;273;p4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Kinship Problems</a:t>
            </a:r>
            <a:endParaRPr/>
          </a:p>
        </p:txBody>
      </p:sp>
      <p:sp>
        <p:nvSpPr>
          <p:cNvPr id="274" name="Google Shape;274;p4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
              <a:t>Give a definition for Cousin(x,y)</a:t>
            </a:r>
            <a:br>
              <a:rPr lang="en"/>
            </a:br>
            <a:endParaRPr/>
          </a:p>
          <a:p>
            <a:pPr indent="-342900" lvl="0" marL="457200" rtl="0" algn="l">
              <a:spcBef>
                <a:spcPts val="0"/>
              </a:spcBef>
              <a:spcAft>
                <a:spcPts val="0"/>
              </a:spcAft>
              <a:buSzPts val="1800"/>
              <a:buAutoNum type="arabicPeriod"/>
            </a:pPr>
            <a:r>
              <a:rPr lang="en"/>
              <a:t>Give a definition for Ancestor(x,y)</a:t>
            </a:r>
            <a:br>
              <a:rPr lang="en"/>
            </a:br>
            <a:endParaRPr/>
          </a:p>
          <a:p>
            <a:pPr indent="-342900" lvl="0" marL="457200" rtl="0" algn="l">
              <a:spcBef>
                <a:spcPts val="0"/>
              </a:spcBef>
              <a:spcAft>
                <a:spcPts val="0"/>
              </a:spcAft>
              <a:buSzPts val="1800"/>
              <a:buAutoNum type="arabicPeriod"/>
            </a:pPr>
            <a:r>
              <a:rPr lang="en"/>
              <a:t>What is this in English?</a:t>
            </a:r>
            <a:br>
              <a:rPr lang="en"/>
            </a:br>
            <a:r>
              <a:rPr lang="en"/>
              <a:t>     Brother(x,y) ∧ ∃p,q [ Mother(p,x) ∧ Mother(q,y) ∧ p ≠ q ]</a:t>
            </a:r>
            <a:endParaRPr/>
          </a:p>
          <a:p>
            <a:pPr indent="0" lvl="0" marL="0" rtl="0" algn="l">
              <a:spcBef>
                <a:spcPts val="1600"/>
              </a:spcBef>
              <a:spcAft>
                <a:spcPts val="1600"/>
              </a:spcAft>
              <a:buNone/>
            </a:pPr>
            <a:r>
              <a:t/>
            </a:r>
            <a:endParaRPr/>
          </a:p>
        </p:txBody>
      </p:sp>
      <p:sp>
        <p:nvSpPr>
          <p:cNvPr id="275" name="Google Shape;275;p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9" name="Shape 279"/>
        <p:cNvGrpSpPr/>
        <p:nvPr/>
      </p:nvGrpSpPr>
      <p:grpSpPr>
        <a:xfrm>
          <a:off x="0" y="0"/>
          <a:ext cx="0" cy="0"/>
          <a:chOff x="0" y="0"/>
          <a:chExt cx="0" cy="0"/>
        </a:xfrm>
      </p:grpSpPr>
      <p:sp>
        <p:nvSpPr>
          <p:cNvPr id="280" name="Google Shape;280;p4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kinds of inference can we do in FOPC?</a:t>
            </a:r>
            <a:endParaRPr/>
          </a:p>
        </p:txBody>
      </p:sp>
      <p:sp>
        <p:nvSpPr>
          <p:cNvPr id="281" name="Google Shape;281;p44"/>
          <p:cNvSpPr txBox="1"/>
          <p:nvPr>
            <p:ph idx="1" type="body"/>
          </p:nvPr>
        </p:nvSpPr>
        <p:spPr>
          <a:xfrm>
            <a:off x="2355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Ask whether an atomic sentence is true.</a:t>
            </a:r>
            <a:endParaRPr/>
          </a:p>
          <a:p>
            <a:pPr indent="-317500" lvl="1" marL="914400" rtl="0" algn="l">
              <a:spcBef>
                <a:spcPts val="0"/>
              </a:spcBef>
              <a:spcAft>
                <a:spcPts val="0"/>
              </a:spcAft>
              <a:buSzPts val="1400"/>
              <a:buChar char="○"/>
            </a:pPr>
            <a:r>
              <a:rPr lang="en"/>
              <a:t>Mother(sarah, isaac) ?</a:t>
            </a:r>
            <a:endParaRPr/>
          </a:p>
          <a:p>
            <a:pPr indent="-317500" lvl="1" marL="914400" rtl="0" algn="l">
              <a:spcBef>
                <a:spcPts val="0"/>
              </a:spcBef>
              <a:spcAft>
                <a:spcPts val="0"/>
              </a:spcAft>
              <a:buSzPts val="1400"/>
              <a:buChar char="○"/>
            </a:pPr>
            <a:r>
              <a:rPr lang="en"/>
              <a:t>For Horn theories this can be answered efficiently.</a:t>
            </a:r>
            <a:br>
              <a:rPr lang="en"/>
            </a:br>
            <a:endParaRPr/>
          </a:p>
          <a:p>
            <a:pPr indent="-342900" lvl="0" marL="457200" rtl="0" algn="l">
              <a:spcBef>
                <a:spcPts val="0"/>
              </a:spcBef>
              <a:spcAft>
                <a:spcPts val="0"/>
              </a:spcAft>
              <a:buSzPts val="1800"/>
              <a:buChar char="●"/>
            </a:pPr>
            <a:r>
              <a:rPr lang="en"/>
              <a:t>Ask whether an arbitrary sentence is true.</a:t>
            </a:r>
            <a:endParaRPr/>
          </a:p>
          <a:p>
            <a:pPr indent="-317500" lvl="1" marL="914400" rtl="0" algn="l">
              <a:spcBef>
                <a:spcPts val="0"/>
              </a:spcBef>
              <a:spcAft>
                <a:spcPts val="0"/>
              </a:spcAft>
              <a:buSzPts val="1400"/>
              <a:buChar char="○"/>
            </a:pPr>
            <a:r>
              <a:rPr lang="en"/>
              <a:t>Mother(diana, harry) ∨ ¬Mother(diana, camilla) ?</a:t>
            </a:r>
            <a:endParaRPr/>
          </a:p>
          <a:p>
            <a:pPr indent="-317500" lvl="1" marL="914400" rtl="0" algn="l">
              <a:spcBef>
                <a:spcPts val="0"/>
              </a:spcBef>
              <a:spcAft>
                <a:spcPts val="0"/>
              </a:spcAft>
              <a:buSzPts val="1400"/>
              <a:buChar char="○"/>
            </a:pPr>
            <a:r>
              <a:rPr lang="en"/>
              <a:t>We may know the disjunction is true without knowing which literal is true.</a:t>
            </a:r>
            <a:endParaRPr/>
          </a:p>
          <a:p>
            <a:pPr indent="-317500" lvl="1" marL="914400" rtl="0" algn="l">
              <a:spcBef>
                <a:spcPts val="0"/>
              </a:spcBef>
              <a:spcAft>
                <a:spcPts val="0"/>
              </a:spcAft>
              <a:buSzPts val="1400"/>
              <a:buChar char="○"/>
            </a:pPr>
            <a:r>
              <a:rPr lang="en"/>
              <a:t>No polynomial time algorithm. This requires full-blown theorem proving.</a:t>
            </a:r>
            <a:br>
              <a:rPr lang="en"/>
            </a:br>
            <a:endParaRPr/>
          </a:p>
          <a:p>
            <a:pPr indent="-342900" lvl="0" marL="457200" rtl="0" algn="l">
              <a:spcBef>
                <a:spcPts val="0"/>
              </a:spcBef>
              <a:spcAft>
                <a:spcPts val="0"/>
              </a:spcAft>
              <a:buSzPts val="1800"/>
              <a:buChar char="●"/>
            </a:pPr>
            <a:r>
              <a:rPr lang="en"/>
              <a:t>Ask for variable bindings that would make a sentence true.</a:t>
            </a:r>
            <a:endParaRPr/>
          </a:p>
          <a:p>
            <a:pPr indent="-317500" lvl="1" marL="914400" rtl="0" algn="l">
              <a:spcBef>
                <a:spcPts val="0"/>
              </a:spcBef>
              <a:spcAft>
                <a:spcPts val="0"/>
              </a:spcAft>
              <a:buSzPts val="1400"/>
              <a:buChar char="○"/>
            </a:pPr>
            <a:r>
              <a:rPr lang="en" sz="1800"/>
              <a:t>∃</a:t>
            </a:r>
            <a:r>
              <a:rPr lang="en"/>
              <a:t>x,y,z,w Mother(x,y) ∧ Husband(y,z) ∧ Ancestor(w,x) ∧ Ancestor(w,z)</a:t>
            </a:r>
            <a:endParaRPr/>
          </a:p>
        </p:txBody>
      </p:sp>
      <p:sp>
        <p:nvSpPr>
          <p:cNvPr id="282" name="Google Shape;282;p4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6" name="Shape 286"/>
        <p:cNvGrpSpPr/>
        <p:nvPr/>
      </p:nvGrpSpPr>
      <p:grpSpPr>
        <a:xfrm>
          <a:off x="0" y="0"/>
          <a:ext cx="0" cy="0"/>
          <a:chOff x="0" y="0"/>
          <a:chExt cx="0" cy="0"/>
        </a:xfrm>
      </p:grpSpPr>
      <p:sp>
        <p:nvSpPr>
          <p:cNvPr id="287" name="Google Shape;287;p4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Derivations in FOPC</a:t>
            </a:r>
            <a:endParaRPr/>
          </a:p>
        </p:txBody>
      </p:sp>
      <p:sp>
        <p:nvSpPr>
          <p:cNvPr id="288" name="Google Shape;288;p4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Prove: ∀x P(x) ∨ ¬P(x)</a:t>
            </a:r>
            <a:endParaRPr/>
          </a:p>
          <a:p>
            <a:pPr indent="0" lvl="0" marL="0" rtl="0" algn="l">
              <a:spcBef>
                <a:spcPts val="1600"/>
              </a:spcBef>
              <a:spcAft>
                <a:spcPts val="0"/>
              </a:spcAft>
              <a:buNone/>
            </a:pPr>
            <a:r>
              <a:rPr lang="en"/>
              <a:t>Proof by contradiction:</a:t>
            </a:r>
            <a:endParaRPr/>
          </a:p>
          <a:p>
            <a:pPr indent="0" lvl="0" marL="0" rtl="0" algn="l">
              <a:spcBef>
                <a:spcPts val="1600"/>
              </a:spcBef>
              <a:spcAft>
                <a:spcPts val="1600"/>
              </a:spcAft>
              <a:buNone/>
            </a:pPr>
            <a:r>
              <a:rPr lang="en"/>
              <a:t>	¬ </a:t>
            </a:r>
            <a:r>
              <a:rPr lang="en"/>
              <a:t>∀x P(x) ∨ ¬P(x)		</a:t>
            </a:r>
            <a:r>
              <a:rPr i="1" lang="en"/>
              <a:t>Assert the negation of what is to be proved.</a:t>
            </a:r>
            <a:br>
              <a:rPr lang="en"/>
            </a:br>
            <a:r>
              <a:rPr lang="en"/>
              <a:t>	∃x ¬( P(x) ∨ ¬P(x) )		</a:t>
            </a:r>
            <a:r>
              <a:rPr i="1" lang="en"/>
              <a:t>Bring negation inside the quantifier.</a:t>
            </a:r>
            <a:br>
              <a:rPr lang="en"/>
            </a:br>
            <a:r>
              <a:rPr lang="en"/>
              <a:t>	∃x ¬P(x) ∧ P(x)			</a:t>
            </a:r>
            <a:r>
              <a:rPr i="1" lang="en"/>
              <a:t>Bring negation inside the disjunction</a:t>
            </a:r>
            <a:br>
              <a:rPr lang="en"/>
            </a:br>
            <a:r>
              <a:rPr lang="en"/>
              <a:t>	¬P(s</a:t>
            </a:r>
            <a:r>
              <a:rPr baseline="-25000" lang="en"/>
              <a:t>1</a:t>
            </a:r>
            <a:r>
              <a:rPr lang="en"/>
              <a:t>) ∧ P(s</a:t>
            </a:r>
            <a:r>
              <a:rPr baseline="-25000" lang="en"/>
              <a:t>1</a:t>
            </a:r>
            <a:r>
              <a:rPr lang="en"/>
              <a:t>)			</a:t>
            </a:r>
            <a:r>
              <a:rPr i="1" lang="en"/>
              <a:t>Skolemization</a:t>
            </a:r>
            <a:br>
              <a:rPr lang="en"/>
            </a:br>
            <a:r>
              <a:rPr lang="en"/>
              <a:t>	¬P(s</a:t>
            </a:r>
            <a:r>
              <a:rPr baseline="-25000" lang="en"/>
              <a:t>1</a:t>
            </a:r>
            <a:r>
              <a:rPr lang="en"/>
              <a:t>)					</a:t>
            </a:r>
            <a:r>
              <a:rPr i="1" lang="en"/>
              <a:t>And-elimination</a:t>
            </a:r>
            <a:br>
              <a:rPr lang="en"/>
            </a:br>
            <a:r>
              <a:rPr lang="en"/>
              <a:t>	P(s</a:t>
            </a:r>
            <a:r>
              <a:rPr baseline="-25000" lang="en"/>
              <a:t>1</a:t>
            </a:r>
            <a:r>
              <a:rPr lang="en"/>
              <a:t>)</a:t>
            </a:r>
            <a:endParaRPr/>
          </a:p>
        </p:txBody>
      </p:sp>
      <p:sp>
        <p:nvSpPr>
          <p:cNvPr id="289" name="Google Shape;289;p4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290" name="Google Shape;290;p45"/>
          <p:cNvSpPr/>
          <p:nvPr/>
        </p:nvSpPr>
        <p:spPr>
          <a:xfrm>
            <a:off x="1546275" y="3574661"/>
            <a:ext cx="117600" cy="572700"/>
          </a:xfrm>
          <a:prstGeom prst="rightBrace">
            <a:avLst>
              <a:gd fmla="val 8333" name="adj1"/>
              <a:gd fmla="val 50000" name="adj2"/>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45"/>
          <p:cNvSpPr txBox="1"/>
          <p:nvPr/>
        </p:nvSpPr>
        <p:spPr>
          <a:xfrm>
            <a:off x="1820150" y="3678031"/>
            <a:ext cx="14217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rPr>
              <a:t>contradiction</a:t>
            </a:r>
            <a:endParaRPr>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Google Shape;296;p4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Electronic Circuit: Full Adder</a:t>
            </a:r>
            <a:endParaRPr/>
          </a:p>
        </p:txBody>
      </p:sp>
      <p:sp>
        <p:nvSpPr>
          <p:cNvPr id="297" name="Google Shape;297;p4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298" name="Google Shape;298;p46"/>
          <p:cNvPicPr preferRelativeResize="0"/>
          <p:nvPr/>
        </p:nvPicPr>
        <p:blipFill rotWithShape="1">
          <a:blip r:embed="rId3">
            <a:alphaModFix/>
          </a:blip>
          <a:srcRect b="0" l="0" r="0" t="0"/>
          <a:stretch/>
        </p:blipFill>
        <p:spPr>
          <a:xfrm>
            <a:off x="712888" y="1434238"/>
            <a:ext cx="7591425" cy="3228975"/>
          </a:xfrm>
          <a:prstGeom prst="rect">
            <a:avLst/>
          </a:prstGeom>
          <a:noFill/>
          <a:ln>
            <a:noFill/>
          </a:ln>
        </p:spPr>
      </p:pic>
      <p:sp>
        <p:nvSpPr>
          <p:cNvPr id="299" name="Google Shape;299;p46"/>
          <p:cNvSpPr txBox="1"/>
          <p:nvPr/>
        </p:nvSpPr>
        <p:spPr>
          <a:xfrm>
            <a:off x="2740066" y="1926555"/>
            <a:ext cx="429300" cy="47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g</a:t>
            </a:r>
            <a:r>
              <a:rPr baseline="-25000" lang="en" sz="1800"/>
              <a:t>1</a:t>
            </a:r>
            <a:endParaRPr sz="1800"/>
          </a:p>
        </p:txBody>
      </p:sp>
      <p:sp>
        <p:nvSpPr>
          <p:cNvPr id="300" name="Google Shape;300;p46"/>
          <p:cNvSpPr txBox="1"/>
          <p:nvPr/>
        </p:nvSpPr>
        <p:spPr>
          <a:xfrm>
            <a:off x="4779355" y="2038977"/>
            <a:ext cx="429300" cy="47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g</a:t>
            </a:r>
            <a:r>
              <a:rPr baseline="-25000" lang="en" sz="1800"/>
              <a:t>2</a:t>
            </a:r>
            <a:endParaRPr sz="1800"/>
          </a:p>
        </p:txBody>
      </p:sp>
      <p:sp>
        <p:nvSpPr>
          <p:cNvPr id="301" name="Google Shape;301;p46"/>
          <p:cNvSpPr txBox="1"/>
          <p:nvPr/>
        </p:nvSpPr>
        <p:spPr>
          <a:xfrm>
            <a:off x="2537758" y="3571556"/>
            <a:ext cx="429300" cy="47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g</a:t>
            </a:r>
            <a:r>
              <a:rPr baseline="-25000" lang="en" sz="1800"/>
              <a:t>3</a:t>
            </a:r>
            <a:endParaRPr sz="1800"/>
          </a:p>
        </p:txBody>
      </p:sp>
      <p:sp>
        <p:nvSpPr>
          <p:cNvPr id="302" name="Google Shape;302;p46"/>
          <p:cNvSpPr txBox="1"/>
          <p:nvPr/>
        </p:nvSpPr>
        <p:spPr>
          <a:xfrm>
            <a:off x="4618966" y="3077280"/>
            <a:ext cx="429300" cy="47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g</a:t>
            </a:r>
            <a:r>
              <a:rPr baseline="-25000" lang="en" sz="1800"/>
              <a:t>4</a:t>
            </a:r>
            <a:endParaRPr sz="1800"/>
          </a:p>
        </p:txBody>
      </p:sp>
      <p:sp>
        <p:nvSpPr>
          <p:cNvPr id="303" name="Google Shape;303;p46"/>
          <p:cNvSpPr txBox="1"/>
          <p:nvPr/>
        </p:nvSpPr>
        <p:spPr>
          <a:xfrm>
            <a:off x="6228222" y="3458280"/>
            <a:ext cx="429300" cy="474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t>g</a:t>
            </a:r>
            <a:r>
              <a:rPr baseline="-25000" lang="en" sz="1800"/>
              <a:t>5</a:t>
            </a:r>
            <a:endParaRPr sz="18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7" name="Shape 307"/>
        <p:cNvGrpSpPr/>
        <p:nvPr/>
      </p:nvGrpSpPr>
      <p:grpSpPr>
        <a:xfrm>
          <a:off x="0" y="0"/>
          <a:ext cx="0" cy="0"/>
          <a:chOff x="0" y="0"/>
          <a:chExt cx="0" cy="0"/>
        </a:xfrm>
      </p:grpSpPr>
      <p:sp>
        <p:nvSpPr>
          <p:cNvPr id="308" name="Google Shape;308;p4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 Components</a:t>
            </a:r>
            <a:endParaRPr/>
          </a:p>
        </p:txBody>
      </p:sp>
      <p:sp>
        <p:nvSpPr>
          <p:cNvPr id="309" name="Google Shape;309;p47"/>
          <p:cNvSpPr txBox="1"/>
          <p:nvPr>
            <p:ph idx="1" type="body"/>
          </p:nvPr>
        </p:nvSpPr>
        <p:spPr>
          <a:xfrm>
            <a:off x="311700" y="1152475"/>
            <a:ext cx="8520600" cy="3904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Circuit(c</a:t>
            </a:r>
            <a:r>
              <a:rPr baseline="-25000" lang="en"/>
              <a:t>1</a:t>
            </a:r>
            <a:r>
              <a:rPr lang="en"/>
              <a:t>)</a:t>
            </a:r>
            <a:endParaRPr/>
          </a:p>
          <a:p>
            <a:pPr indent="0" lvl="0" marL="0" rtl="0" algn="l">
              <a:spcBef>
                <a:spcPts val="1600"/>
              </a:spcBef>
              <a:spcAft>
                <a:spcPts val="0"/>
              </a:spcAft>
              <a:buNone/>
            </a:pPr>
            <a:r>
              <a:rPr lang="en"/>
              <a:t>Arity(c</a:t>
            </a:r>
            <a:r>
              <a:rPr baseline="-25000" lang="en"/>
              <a:t>1</a:t>
            </a:r>
            <a:r>
              <a:rPr lang="en"/>
              <a:t>, 3, 2)</a:t>
            </a:r>
            <a:endParaRPr/>
          </a:p>
          <a:p>
            <a:pPr indent="0" lvl="0" marL="0" rtl="0" algn="l">
              <a:spcBef>
                <a:spcPts val="1600"/>
              </a:spcBef>
              <a:spcAft>
                <a:spcPts val="0"/>
              </a:spcAft>
              <a:buNone/>
            </a:pPr>
            <a:r>
              <a:rPr lang="en"/>
              <a:t>Gate(g</a:t>
            </a:r>
            <a:r>
              <a:rPr baseline="-25000" lang="en"/>
              <a:t>1</a:t>
            </a:r>
            <a:r>
              <a:rPr lang="en"/>
              <a:t>), type(g</a:t>
            </a:r>
            <a:r>
              <a:rPr baseline="-25000" lang="en"/>
              <a:t>1</a:t>
            </a:r>
            <a:r>
              <a:rPr lang="en"/>
              <a:t>) = xor</a:t>
            </a:r>
            <a:endParaRPr/>
          </a:p>
          <a:p>
            <a:pPr indent="0" lvl="0" marL="0" rtl="0" algn="l">
              <a:spcBef>
                <a:spcPts val="1600"/>
              </a:spcBef>
              <a:spcAft>
                <a:spcPts val="0"/>
              </a:spcAft>
              <a:buClr>
                <a:schemeClr val="dk1"/>
              </a:buClr>
              <a:buSzPts val="1100"/>
              <a:buFont typeface="Arial"/>
              <a:buNone/>
            </a:pPr>
            <a:r>
              <a:rPr lang="en"/>
              <a:t>Gate(g</a:t>
            </a:r>
            <a:r>
              <a:rPr baseline="-25000" lang="en"/>
              <a:t>2</a:t>
            </a:r>
            <a:r>
              <a:rPr lang="en"/>
              <a:t>), type(g</a:t>
            </a:r>
            <a:r>
              <a:rPr baseline="-25000" lang="en"/>
              <a:t>2</a:t>
            </a:r>
            <a:r>
              <a:rPr lang="en"/>
              <a:t>) = xor</a:t>
            </a:r>
            <a:endParaRPr/>
          </a:p>
          <a:p>
            <a:pPr indent="0" lvl="0" marL="0" rtl="0" algn="l">
              <a:spcBef>
                <a:spcPts val="1600"/>
              </a:spcBef>
              <a:spcAft>
                <a:spcPts val="0"/>
              </a:spcAft>
              <a:buClr>
                <a:schemeClr val="dk1"/>
              </a:buClr>
              <a:buSzPts val="1100"/>
              <a:buFont typeface="Arial"/>
              <a:buNone/>
            </a:pPr>
            <a:r>
              <a:rPr lang="en"/>
              <a:t>Gate(g</a:t>
            </a:r>
            <a:r>
              <a:rPr baseline="-25000" lang="en"/>
              <a:t>3</a:t>
            </a:r>
            <a:r>
              <a:rPr lang="en"/>
              <a:t>), type(g</a:t>
            </a:r>
            <a:r>
              <a:rPr baseline="-25000" lang="en"/>
              <a:t>3</a:t>
            </a:r>
            <a:r>
              <a:rPr lang="en"/>
              <a:t>) = and</a:t>
            </a:r>
            <a:endParaRPr/>
          </a:p>
          <a:p>
            <a:pPr indent="0" lvl="0" marL="0" rtl="0" algn="l">
              <a:spcBef>
                <a:spcPts val="1600"/>
              </a:spcBef>
              <a:spcAft>
                <a:spcPts val="0"/>
              </a:spcAft>
              <a:buClr>
                <a:schemeClr val="dk1"/>
              </a:buClr>
              <a:buSzPts val="1100"/>
              <a:buFont typeface="Arial"/>
              <a:buNone/>
            </a:pPr>
            <a:r>
              <a:rPr lang="en"/>
              <a:t>Gate(g</a:t>
            </a:r>
            <a:r>
              <a:rPr baseline="-25000" lang="en"/>
              <a:t>4</a:t>
            </a:r>
            <a:r>
              <a:rPr lang="en"/>
              <a:t>), type(g</a:t>
            </a:r>
            <a:r>
              <a:rPr baseline="-25000" lang="en"/>
              <a:t>4</a:t>
            </a:r>
            <a:r>
              <a:rPr lang="en"/>
              <a:t>) = and</a:t>
            </a:r>
            <a:endParaRPr/>
          </a:p>
          <a:p>
            <a:pPr indent="0" lvl="0" marL="0" rtl="0" algn="l">
              <a:spcBef>
                <a:spcPts val="1600"/>
              </a:spcBef>
              <a:spcAft>
                <a:spcPts val="0"/>
              </a:spcAft>
              <a:buClr>
                <a:schemeClr val="dk1"/>
              </a:buClr>
              <a:buSzPts val="1100"/>
              <a:buFont typeface="Arial"/>
              <a:buNone/>
            </a:pPr>
            <a:r>
              <a:rPr lang="en"/>
              <a:t>Gate(g</a:t>
            </a:r>
            <a:r>
              <a:rPr baseline="-25000" lang="en"/>
              <a:t>5</a:t>
            </a:r>
            <a:r>
              <a:rPr lang="en"/>
              <a:t>), type(g</a:t>
            </a:r>
            <a:r>
              <a:rPr baseline="-25000" lang="en"/>
              <a:t>5</a:t>
            </a:r>
            <a:r>
              <a:rPr lang="en"/>
              <a:t>) = or</a:t>
            </a:r>
            <a:endParaRPr/>
          </a:p>
          <a:p>
            <a:pPr indent="0" lvl="0" marL="0" rtl="0" algn="l">
              <a:spcBef>
                <a:spcPts val="1600"/>
              </a:spcBef>
              <a:spcAft>
                <a:spcPts val="1600"/>
              </a:spcAft>
              <a:buNone/>
            </a:pPr>
            <a:r>
              <a:t/>
            </a:r>
            <a:endParaRPr/>
          </a:p>
        </p:txBody>
      </p:sp>
      <p:sp>
        <p:nvSpPr>
          <p:cNvPr id="310" name="Google Shape;310;p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pic>
        <p:nvPicPr>
          <p:cNvPr id="311" name="Google Shape;311;p47"/>
          <p:cNvPicPr preferRelativeResize="0"/>
          <p:nvPr/>
        </p:nvPicPr>
        <p:blipFill rotWithShape="1">
          <a:blip r:embed="rId3">
            <a:alphaModFix/>
          </a:blip>
          <a:srcRect b="0" l="0" r="0" t="0"/>
          <a:stretch/>
        </p:blipFill>
        <p:spPr>
          <a:xfrm>
            <a:off x="3532108" y="1307451"/>
            <a:ext cx="5166718" cy="2197612"/>
          </a:xfrm>
          <a:prstGeom prst="rect">
            <a:avLst/>
          </a:prstGeom>
          <a:noFill/>
          <a:ln>
            <a:noFill/>
          </a:ln>
        </p:spPr>
      </p:pic>
      <p:sp>
        <p:nvSpPr>
          <p:cNvPr id="312" name="Google Shape;312;p47"/>
          <p:cNvSpPr txBox="1"/>
          <p:nvPr/>
        </p:nvSpPr>
        <p:spPr>
          <a:xfrm>
            <a:off x="4870300" y="1593725"/>
            <a:ext cx="354000" cy="38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g</a:t>
            </a:r>
            <a:r>
              <a:rPr baseline="-25000" lang="en"/>
              <a:t>1</a:t>
            </a:r>
            <a:endParaRPr/>
          </a:p>
        </p:txBody>
      </p:sp>
      <p:sp>
        <p:nvSpPr>
          <p:cNvPr id="313" name="Google Shape;313;p47"/>
          <p:cNvSpPr txBox="1"/>
          <p:nvPr/>
        </p:nvSpPr>
        <p:spPr>
          <a:xfrm>
            <a:off x="6264856" y="1648025"/>
            <a:ext cx="354000" cy="38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g</a:t>
            </a:r>
            <a:r>
              <a:rPr baseline="-25000" lang="en"/>
              <a:t>2</a:t>
            </a:r>
            <a:endParaRPr/>
          </a:p>
        </p:txBody>
      </p:sp>
      <p:sp>
        <p:nvSpPr>
          <p:cNvPr id="314" name="Google Shape;314;p47"/>
          <p:cNvSpPr txBox="1"/>
          <p:nvPr/>
        </p:nvSpPr>
        <p:spPr>
          <a:xfrm>
            <a:off x="4742008" y="2695425"/>
            <a:ext cx="428400" cy="38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g</a:t>
            </a:r>
            <a:r>
              <a:rPr baseline="-25000" lang="en"/>
              <a:t>3</a:t>
            </a:r>
            <a:endParaRPr baseline="-25000"/>
          </a:p>
        </p:txBody>
      </p:sp>
      <p:sp>
        <p:nvSpPr>
          <p:cNvPr id="315" name="Google Shape;315;p47"/>
          <p:cNvSpPr txBox="1"/>
          <p:nvPr/>
        </p:nvSpPr>
        <p:spPr>
          <a:xfrm>
            <a:off x="6162148" y="2360350"/>
            <a:ext cx="354000" cy="38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g</a:t>
            </a:r>
            <a:r>
              <a:rPr baseline="-25000" lang="en"/>
              <a:t>4</a:t>
            </a:r>
            <a:endParaRPr/>
          </a:p>
        </p:txBody>
      </p:sp>
      <p:sp>
        <p:nvSpPr>
          <p:cNvPr id="316" name="Google Shape;316;p47"/>
          <p:cNvSpPr txBox="1"/>
          <p:nvPr/>
        </p:nvSpPr>
        <p:spPr>
          <a:xfrm>
            <a:off x="7247248" y="2639500"/>
            <a:ext cx="354000" cy="38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g</a:t>
            </a:r>
            <a:r>
              <a:rPr baseline="-25000" lang="en"/>
              <a:t>5</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0" name="Shape 320"/>
        <p:cNvGrpSpPr/>
        <p:nvPr/>
      </p:nvGrpSpPr>
      <p:grpSpPr>
        <a:xfrm>
          <a:off x="0" y="0"/>
          <a:ext cx="0" cy="0"/>
          <a:chOff x="0" y="0"/>
          <a:chExt cx="0" cy="0"/>
        </a:xfrm>
      </p:grpSpPr>
      <p:sp>
        <p:nvSpPr>
          <p:cNvPr id="321" name="Google Shape;321;p4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 Connectivity</a:t>
            </a:r>
            <a:endParaRPr/>
          </a:p>
        </p:txBody>
      </p:sp>
      <p:sp>
        <p:nvSpPr>
          <p:cNvPr id="322" name="Google Shape;322;p4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Connected(out(1,g</a:t>
            </a:r>
            <a:r>
              <a:rPr baseline="-25000" lang="en"/>
              <a:t>1</a:t>
            </a:r>
            <a:r>
              <a:rPr lang="en"/>
              <a:t>), in(1,g</a:t>
            </a:r>
            <a:r>
              <a:rPr baseline="-25000" lang="en"/>
              <a:t>2</a:t>
            </a:r>
            <a:r>
              <a:rPr lang="en"/>
              <a:t>))		Connected(in(1,c</a:t>
            </a:r>
            <a:r>
              <a:rPr baseline="-25000" lang="en"/>
              <a:t>1</a:t>
            </a:r>
            <a:r>
              <a:rPr lang="en"/>
              <a:t>), in(1,g</a:t>
            </a:r>
            <a:r>
              <a:rPr baseline="-25000" lang="en"/>
              <a:t>1</a:t>
            </a:r>
            <a:r>
              <a:rPr lang="en"/>
              <a:t>))</a:t>
            </a:r>
            <a:endParaRPr/>
          </a:p>
          <a:p>
            <a:pPr indent="0" lvl="0" marL="0" rtl="0" algn="l">
              <a:spcBef>
                <a:spcPts val="0"/>
              </a:spcBef>
              <a:spcAft>
                <a:spcPts val="0"/>
              </a:spcAft>
              <a:buNone/>
            </a:pPr>
            <a:r>
              <a:rPr lang="en"/>
              <a:t>Connected(out(1,g</a:t>
            </a:r>
            <a:r>
              <a:rPr baseline="-25000" lang="en"/>
              <a:t>1</a:t>
            </a:r>
            <a:r>
              <a:rPr lang="en"/>
              <a:t>), in(2,g</a:t>
            </a:r>
            <a:r>
              <a:rPr baseline="-25000" lang="en"/>
              <a:t>4</a:t>
            </a:r>
            <a:r>
              <a:rPr lang="en"/>
              <a:t>))		Connected(in(1,c</a:t>
            </a:r>
            <a:r>
              <a:rPr baseline="-25000" lang="en"/>
              <a:t>1</a:t>
            </a:r>
            <a:r>
              <a:rPr lang="en"/>
              <a:t>), in(1,g</a:t>
            </a:r>
            <a:r>
              <a:rPr baseline="-25000" lang="en"/>
              <a:t>3</a:t>
            </a:r>
            <a:r>
              <a:rPr lang="en"/>
              <a:t>))</a:t>
            </a:r>
            <a:endParaRPr/>
          </a:p>
          <a:p>
            <a:pPr indent="0" lvl="0" marL="0" rtl="0" algn="l">
              <a:spcBef>
                <a:spcPts val="0"/>
              </a:spcBef>
              <a:spcAft>
                <a:spcPts val="0"/>
              </a:spcAft>
              <a:buNone/>
            </a:pPr>
            <a:r>
              <a:rPr lang="en"/>
              <a:t>Connected(out(1,a</a:t>
            </a:r>
            <a:r>
              <a:rPr baseline="-25000" lang="en"/>
              <a:t>4</a:t>
            </a:r>
            <a:r>
              <a:rPr lang="en"/>
              <a:t>), in(1,g</a:t>
            </a:r>
            <a:r>
              <a:rPr baseline="-25000" lang="en"/>
              <a:t>5</a:t>
            </a:r>
            <a:r>
              <a:rPr lang="en"/>
              <a:t>))		Connected(in(2,c</a:t>
            </a:r>
            <a:r>
              <a:rPr baseline="-25000" lang="en"/>
              <a:t>1</a:t>
            </a:r>
            <a:r>
              <a:rPr lang="en"/>
              <a:t>), in(2,g</a:t>
            </a:r>
            <a:r>
              <a:rPr baseline="-25000" lang="en"/>
              <a:t>1</a:t>
            </a:r>
            <a:r>
              <a:rPr lang="en"/>
              <a:t>))</a:t>
            </a:r>
            <a:endParaRPr/>
          </a:p>
          <a:p>
            <a:pPr indent="0" lvl="0" marL="0" rtl="0" algn="l">
              <a:spcBef>
                <a:spcPts val="0"/>
              </a:spcBef>
              <a:spcAft>
                <a:spcPts val="0"/>
              </a:spcAft>
              <a:buNone/>
            </a:pPr>
            <a:r>
              <a:rPr lang="en"/>
              <a:t>Connected(out(1,g</a:t>
            </a:r>
            <a:r>
              <a:rPr baseline="-25000" lang="en"/>
              <a:t>3</a:t>
            </a:r>
            <a:r>
              <a:rPr lang="en"/>
              <a:t>), in(2,g</a:t>
            </a:r>
            <a:r>
              <a:rPr baseline="-25000" lang="en"/>
              <a:t>5</a:t>
            </a:r>
            <a:r>
              <a:rPr lang="en"/>
              <a:t>))		Connected(in(2,c</a:t>
            </a:r>
            <a:r>
              <a:rPr baseline="-25000" lang="en"/>
              <a:t>1</a:t>
            </a:r>
            <a:r>
              <a:rPr lang="en"/>
              <a:t>), in(1,g</a:t>
            </a:r>
            <a:r>
              <a:rPr baseline="-25000" lang="en"/>
              <a:t>3</a:t>
            </a:r>
            <a:r>
              <a:rPr lang="en"/>
              <a:t>))</a:t>
            </a:r>
            <a:endParaRPr/>
          </a:p>
          <a:p>
            <a:pPr indent="0" lvl="0" marL="0" rtl="0" algn="l">
              <a:spcBef>
                <a:spcPts val="0"/>
              </a:spcBef>
              <a:spcAft>
                <a:spcPts val="0"/>
              </a:spcAft>
              <a:buNone/>
            </a:pPr>
            <a:r>
              <a:rPr lang="en"/>
              <a:t>Connected(out(1,g</a:t>
            </a:r>
            <a:r>
              <a:rPr baseline="-25000" lang="en"/>
              <a:t>2</a:t>
            </a:r>
            <a:r>
              <a:rPr lang="en"/>
              <a:t>), out(1,c</a:t>
            </a:r>
            <a:r>
              <a:rPr baseline="-25000" lang="en"/>
              <a:t>1</a:t>
            </a:r>
            <a:r>
              <a:rPr lang="en"/>
              <a:t>))		Connected(in(3,c</a:t>
            </a:r>
            <a:r>
              <a:rPr baseline="-25000" lang="en"/>
              <a:t>1</a:t>
            </a:r>
            <a:r>
              <a:rPr lang="en"/>
              <a:t>), in(2,g</a:t>
            </a:r>
            <a:r>
              <a:rPr baseline="-25000" lang="en"/>
              <a:t>2</a:t>
            </a:r>
            <a:r>
              <a:rPr lang="en"/>
              <a:t>)</a:t>
            </a:r>
            <a:endParaRPr/>
          </a:p>
          <a:p>
            <a:pPr indent="0" lvl="0" marL="0" rtl="0" algn="l">
              <a:spcBef>
                <a:spcPts val="0"/>
              </a:spcBef>
              <a:spcAft>
                <a:spcPts val="0"/>
              </a:spcAft>
              <a:buNone/>
            </a:pPr>
            <a:r>
              <a:rPr lang="en"/>
              <a:t>Connected(out(1,g</a:t>
            </a:r>
            <a:r>
              <a:rPr baseline="-25000" lang="en"/>
              <a:t>5</a:t>
            </a:r>
            <a:r>
              <a:rPr lang="en"/>
              <a:t>), out(2,c</a:t>
            </a:r>
            <a:r>
              <a:rPr baseline="-25000" lang="en"/>
              <a:t>1</a:t>
            </a:r>
            <a:r>
              <a:rPr lang="en"/>
              <a:t>))		Connected(in(3,c</a:t>
            </a:r>
            <a:r>
              <a:rPr baseline="-25000" lang="en"/>
              <a:t>1</a:t>
            </a:r>
            <a:r>
              <a:rPr lang="en"/>
              <a:t>), in(1,g</a:t>
            </a:r>
            <a:r>
              <a:rPr baseline="-25000" lang="en"/>
              <a:t>4</a:t>
            </a:r>
            <a:r>
              <a:rPr lang="en"/>
              <a:t>))</a:t>
            </a:r>
            <a:endParaRPr/>
          </a:p>
          <a:p>
            <a:pPr indent="0" lvl="0" marL="0" rtl="0" algn="l">
              <a:spcBef>
                <a:spcPts val="1600"/>
              </a:spcBef>
              <a:spcAft>
                <a:spcPts val="0"/>
              </a:spcAft>
              <a:buNone/>
            </a:pPr>
            <a:r>
              <a:rPr lang="en"/>
              <a:t>out(1,c</a:t>
            </a:r>
            <a:r>
              <a:rPr baseline="-25000" lang="en"/>
              <a:t>1</a:t>
            </a:r>
            <a:r>
              <a:rPr lang="en"/>
              <a:t>) is the sum bit of the adder</a:t>
            </a:r>
            <a:endParaRPr/>
          </a:p>
          <a:p>
            <a:pPr indent="0" lvl="0" marL="0" rtl="0" algn="l">
              <a:spcBef>
                <a:spcPts val="1600"/>
              </a:spcBef>
              <a:spcAft>
                <a:spcPts val="1600"/>
              </a:spcAft>
              <a:buClr>
                <a:schemeClr val="dk1"/>
              </a:buClr>
              <a:buSzPts val="1100"/>
              <a:buFont typeface="Arial"/>
              <a:buNone/>
            </a:pPr>
            <a:r>
              <a:rPr lang="en"/>
              <a:t>out(2,c</a:t>
            </a:r>
            <a:r>
              <a:rPr baseline="-25000" lang="en"/>
              <a:t>1</a:t>
            </a:r>
            <a:r>
              <a:rPr lang="en"/>
              <a:t>) is the carry bit of the adder</a:t>
            </a:r>
            <a:endParaRPr/>
          </a:p>
        </p:txBody>
      </p:sp>
      <p:sp>
        <p:nvSpPr>
          <p:cNvPr id="323" name="Google Shape;323;p4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7" name="Shape 327"/>
        <p:cNvGrpSpPr/>
        <p:nvPr/>
      </p:nvGrpSpPr>
      <p:grpSpPr>
        <a:xfrm>
          <a:off x="0" y="0"/>
          <a:ext cx="0" cy="0"/>
          <a:chOff x="0" y="0"/>
          <a:chExt cx="0" cy="0"/>
        </a:xfrm>
      </p:grpSpPr>
      <p:sp>
        <p:nvSpPr>
          <p:cNvPr id="328" name="Google Shape;328;p4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 Axioms 1</a:t>
            </a:r>
            <a:endParaRPr/>
          </a:p>
        </p:txBody>
      </p:sp>
      <p:sp>
        <p:nvSpPr>
          <p:cNvPr id="329" name="Google Shape;329;p4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en"/>
              <a:t>Connected terminals have the same signal:</a:t>
            </a:r>
            <a:br>
              <a:rPr i="1" lang="en"/>
            </a:br>
            <a:r>
              <a:rPr lang="en"/>
              <a:t>	∀t</a:t>
            </a:r>
            <a:r>
              <a:rPr baseline="-25000" lang="en"/>
              <a:t>1</a:t>
            </a:r>
            <a:r>
              <a:rPr lang="en"/>
              <a:t>,t</a:t>
            </a:r>
            <a:r>
              <a:rPr baseline="-25000" lang="en"/>
              <a:t>2</a:t>
            </a:r>
            <a:r>
              <a:rPr lang="en"/>
              <a:t> [ Terminal(t</a:t>
            </a:r>
            <a:r>
              <a:rPr baseline="-25000" lang="en"/>
              <a:t>1</a:t>
            </a:r>
            <a:r>
              <a:rPr lang="en"/>
              <a:t>) ∧ Terminal(t</a:t>
            </a:r>
            <a:r>
              <a:rPr baseline="-25000" lang="en"/>
              <a:t>2</a:t>
            </a:r>
            <a:r>
              <a:rPr lang="en"/>
              <a:t>) ∧ Connected(t</a:t>
            </a:r>
            <a:r>
              <a:rPr baseline="-25000" lang="en"/>
              <a:t>1</a:t>
            </a:r>
            <a:r>
              <a:rPr lang="en"/>
              <a:t>,t</a:t>
            </a:r>
            <a:r>
              <a:rPr baseline="-25000" lang="en"/>
              <a:t>2</a:t>
            </a:r>
            <a:r>
              <a:rPr lang="en"/>
              <a:t>) ⇒</a:t>
            </a:r>
            <a:br>
              <a:rPr lang="en"/>
            </a:br>
            <a:r>
              <a:rPr lang="en"/>
              <a:t>                        signal(t</a:t>
            </a:r>
            <a:r>
              <a:rPr baseline="-25000" lang="en"/>
              <a:t>1</a:t>
            </a:r>
            <a:r>
              <a:rPr lang="en"/>
              <a:t>) = signal(t</a:t>
            </a:r>
            <a:r>
              <a:rPr baseline="-25000" lang="en"/>
              <a:t>2</a:t>
            </a:r>
            <a:r>
              <a:rPr lang="en"/>
              <a:t>) ]</a:t>
            </a:r>
            <a:endParaRPr/>
          </a:p>
          <a:p>
            <a:pPr indent="0" lvl="0" marL="0" rtl="0" algn="l">
              <a:spcBef>
                <a:spcPts val="1600"/>
              </a:spcBef>
              <a:spcAft>
                <a:spcPts val="0"/>
              </a:spcAft>
              <a:buNone/>
            </a:pPr>
            <a:r>
              <a:rPr i="1" lang="en"/>
              <a:t>A terminal’s signal is either 1 or 0:</a:t>
            </a:r>
            <a:br>
              <a:rPr lang="en"/>
            </a:br>
            <a:r>
              <a:rPr lang="en"/>
              <a:t>	∀t [ Terminal(t) </a:t>
            </a:r>
            <a:r>
              <a:rPr lang="en"/>
              <a:t>⇒ signal(t) = 1 ∨ signal(t) = 0 ]</a:t>
            </a:r>
            <a:endParaRPr/>
          </a:p>
          <a:p>
            <a:pPr indent="0" lvl="0" marL="0" rtl="0" algn="l">
              <a:spcBef>
                <a:spcPts val="1600"/>
              </a:spcBef>
              <a:spcAft>
                <a:spcPts val="1600"/>
              </a:spcAft>
              <a:buClr>
                <a:schemeClr val="dk1"/>
              </a:buClr>
              <a:buSzPts val="1100"/>
              <a:buFont typeface="Arial"/>
              <a:buNone/>
            </a:pPr>
            <a:r>
              <a:rPr i="1" lang="en"/>
              <a:t>Connectedness is symmetric:</a:t>
            </a:r>
            <a:br>
              <a:rPr lang="en"/>
            </a:br>
            <a:r>
              <a:rPr lang="en"/>
              <a:t>	∀t</a:t>
            </a:r>
            <a:r>
              <a:rPr baseline="-25000" lang="en"/>
              <a:t>1</a:t>
            </a:r>
            <a:r>
              <a:rPr lang="en"/>
              <a:t>,t</a:t>
            </a:r>
            <a:r>
              <a:rPr baseline="-25000" lang="en"/>
              <a:t>2</a:t>
            </a:r>
            <a:r>
              <a:rPr lang="en"/>
              <a:t> [ Connected(t</a:t>
            </a:r>
            <a:r>
              <a:rPr baseline="-25000" lang="en"/>
              <a:t>1</a:t>
            </a:r>
            <a:r>
              <a:rPr lang="en"/>
              <a:t>,t</a:t>
            </a:r>
            <a:r>
              <a:rPr baseline="-25000" lang="en"/>
              <a:t>2</a:t>
            </a:r>
            <a:r>
              <a:rPr lang="en"/>
              <a:t>) ⇔ Connected(t</a:t>
            </a:r>
            <a:r>
              <a:rPr baseline="-25000" lang="en"/>
              <a:t>2</a:t>
            </a:r>
            <a:r>
              <a:rPr lang="en"/>
              <a:t>,t</a:t>
            </a:r>
            <a:r>
              <a:rPr baseline="-25000" lang="en"/>
              <a:t>1</a:t>
            </a:r>
            <a:r>
              <a:rPr lang="en"/>
              <a:t>) ]</a:t>
            </a:r>
            <a:endParaRPr/>
          </a:p>
        </p:txBody>
      </p:sp>
      <p:sp>
        <p:nvSpPr>
          <p:cNvPr id="330" name="Google Shape;330;p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4" name="Shape 334"/>
        <p:cNvGrpSpPr/>
        <p:nvPr/>
      </p:nvGrpSpPr>
      <p:grpSpPr>
        <a:xfrm>
          <a:off x="0" y="0"/>
          <a:ext cx="0" cy="0"/>
          <a:chOff x="0" y="0"/>
          <a:chExt cx="0" cy="0"/>
        </a:xfrm>
      </p:grpSpPr>
      <p:sp>
        <p:nvSpPr>
          <p:cNvPr id="335" name="Google Shape;335;p5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 Axioms 2</a:t>
            </a:r>
            <a:endParaRPr/>
          </a:p>
        </p:txBody>
      </p:sp>
      <p:sp>
        <p:nvSpPr>
          <p:cNvPr id="336" name="Google Shape;336;p5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Rule for AND gates:</a:t>
            </a:r>
            <a:br>
              <a:rPr lang="en"/>
            </a:br>
            <a:r>
              <a:rPr lang="en"/>
              <a:t>	∀x [ Gate(x) ∧ type(x) = and ⇒</a:t>
            </a:r>
            <a:br>
              <a:rPr lang="en"/>
            </a:br>
            <a:r>
              <a:rPr lang="en"/>
              <a:t>       		     [ signal(out(1,x)) = 0 ⇔ ∃i signal(in(i,x)) = 0 ] ]</a:t>
            </a:r>
            <a:endParaRPr/>
          </a:p>
          <a:p>
            <a:pPr indent="0" lvl="0" marL="0" rtl="0" algn="l">
              <a:spcBef>
                <a:spcPts val="1600"/>
              </a:spcBef>
              <a:spcAft>
                <a:spcPts val="0"/>
              </a:spcAft>
              <a:buClr>
                <a:schemeClr val="dk1"/>
              </a:buClr>
              <a:buSzPts val="1100"/>
              <a:buFont typeface="Arial"/>
              <a:buNone/>
            </a:pPr>
            <a:r>
              <a:rPr lang="en"/>
              <a:t>Rule for OR gates:</a:t>
            </a:r>
            <a:br>
              <a:rPr lang="en"/>
            </a:br>
            <a:r>
              <a:rPr lang="en"/>
              <a:t>	∀x [ Gate(x) ∧ type(x) = or ⇒</a:t>
            </a:r>
            <a:br>
              <a:rPr lang="en"/>
            </a:br>
            <a:r>
              <a:rPr lang="en"/>
              <a:t>       		     [ signal(out(1,x)) = 1 ⇔ ∃i signal(in(i,x)) = 1 ] ]</a:t>
            </a:r>
            <a:endParaRPr/>
          </a:p>
          <a:p>
            <a:pPr indent="0" lvl="0" marL="0" rtl="0" algn="l">
              <a:spcBef>
                <a:spcPts val="1600"/>
              </a:spcBef>
              <a:spcAft>
                <a:spcPts val="0"/>
              </a:spcAft>
              <a:buClr>
                <a:schemeClr val="dk1"/>
              </a:buClr>
              <a:buSzPts val="1100"/>
              <a:buFont typeface="Arial"/>
              <a:buNone/>
            </a:pPr>
            <a:r>
              <a:rPr lang="en"/>
              <a:t>Rule for XOR gates:</a:t>
            </a:r>
            <a:br>
              <a:rPr lang="en"/>
            </a:br>
            <a:r>
              <a:rPr lang="en"/>
              <a:t>	∀x [ Gate(x) ∧ type(x) = xor ⇒</a:t>
            </a:r>
            <a:br>
              <a:rPr lang="en"/>
            </a:br>
            <a:r>
              <a:rPr lang="en"/>
              <a:t>       		     [ signal(out(1,x)) = 1 ⇔ signal(in(1,x)) ≠ signal(in(2,x) ] ]</a:t>
            </a:r>
            <a:endParaRPr/>
          </a:p>
          <a:p>
            <a:pPr indent="0" lvl="0" marL="0" rtl="0" algn="l">
              <a:spcBef>
                <a:spcPts val="1600"/>
              </a:spcBef>
              <a:spcAft>
                <a:spcPts val="1600"/>
              </a:spcAft>
              <a:buNone/>
            </a:pPr>
            <a:r>
              <a:t/>
            </a:r>
            <a:endParaRPr/>
          </a:p>
        </p:txBody>
      </p:sp>
      <p:sp>
        <p:nvSpPr>
          <p:cNvPr id="337" name="Google Shape;337;p5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1" name="Shape 341"/>
        <p:cNvGrpSpPr/>
        <p:nvPr/>
      </p:nvGrpSpPr>
      <p:grpSpPr>
        <a:xfrm>
          <a:off x="0" y="0"/>
          <a:ext cx="0" cy="0"/>
          <a:chOff x="0" y="0"/>
          <a:chExt cx="0" cy="0"/>
        </a:xfrm>
      </p:grpSpPr>
      <p:sp>
        <p:nvSpPr>
          <p:cNvPr id="342" name="Google Shape;342;p5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Circuit Axioms 3</a:t>
            </a:r>
            <a:endParaRPr/>
          </a:p>
        </p:txBody>
      </p:sp>
      <p:sp>
        <p:nvSpPr>
          <p:cNvPr id="343" name="Google Shape;343;p5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Closed world assumption regarding terminals:</a:t>
            </a:r>
            <a:endParaRPr/>
          </a:p>
          <a:p>
            <a:pPr indent="457200" lvl="0" marL="0" rtl="0" algn="l">
              <a:spcBef>
                <a:spcPts val="1600"/>
              </a:spcBef>
              <a:spcAft>
                <a:spcPts val="0"/>
              </a:spcAft>
              <a:buNone/>
            </a:pPr>
            <a:r>
              <a:rPr lang="en"/>
              <a:t>∀x [ Gate(x) ⇒ Terminal(in(1,x)) ∧ Terminal(in(2,x)) ∧ Terminal(out(1,x)) ∧</a:t>
            </a:r>
            <a:br>
              <a:rPr lang="en"/>
            </a:br>
            <a:r>
              <a:rPr lang="en"/>
              <a:t>			∀i [ (i&gt;2 ⇒ Terminal(in(i,x)) = nothing) ∧</a:t>
            </a:r>
            <a:br>
              <a:rPr lang="en"/>
            </a:br>
            <a:r>
              <a:rPr lang="en"/>
              <a:t>                            (i&gt;1 ⇒ Terminal(out(i,x)) = nothing) ] ]</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Uniqueness of objects:</a:t>
            </a:r>
            <a:endParaRPr/>
          </a:p>
          <a:p>
            <a:pPr indent="457200" lvl="0" marL="0" rtl="0" algn="l">
              <a:spcBef>
                <a:spcPts val="1600"/>
              </a:spcBef>
              <a:spcAft>
                <a:spcPts val="0"/>
              </a:spcAft>
              <a:buNone/>
            </a:pPr>
            <a:r>
              <a:rPr lang="en"/>
              <a:t>∀x,t [ Gate(x) ∧ Terminal(t)  ⇒</a:t>
            </a:r>
            <a:br>
              <a:rPr lang="en"/>
            </a:br>
            <a:r>
              <a:rPr lang="en"/>
              <a:t>			x ≠ t ≠ 0 ≠ 1 ≠ AND ≠ OR ≠ XOR ≠ nothing ]</a:t>
            </a:r>
            <a:endParaRPr/>
          </a:p>
          <a:p>
            <a:pPr indent="0" lvl="0" marL="0" rtl="0" algn="l">
              <a:spcBef>
                <a:spcPts val="1600"/>
              </a:spcBef>
              <a:spcAft>
                <a:spcPts val="1600"/>
              </a:spcAft>
              <a:buClr>
                <a:schemeClr val="dk1"/>
              </a:buClr>
              <a:buSzPts val="1100"/>
              <a:buFont typeface="Arial"/>
              <a:buNone/>
            </a:pPr>
            <a:r>
              <a:t/>
            </a:r>
            <a:endParaRPr/>
          </a:p>
        </p:txBody>
      </p:sp>
      <p:sp>
        <p:nvSpPr>
          <p:cNvPr id="344" name="Google Shape;344;p5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Aristotle: Syllogisms</a:t>
            </a:r>
            <a:endParaRPr/>
          </a:p>
        </p:txBody>
      </p:sp>
      <p:sp>
        <p:nvSpPr>
          <p:cNvPr id="78" name="Google Shape;78;p16"/>
          <p:cNvSpPr txBox="1"/>
          <p:nvPr>
            <p:ph idx="1" type="body"/>
          </p:nvPr>
        </p:nvSpPr>
        <p:spPr>
          <a:xfrm>
            <a:off x="311700" y="1152475"/>
            <a:ext cx="8520600" cy="373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Aristotle’s approach to correct reasoning was based</a:t>
            </a:r>
            <a:br>
              <a:rPr lang="en"/>
            </a:br>
            <a:r>
              <a:rPr lang="en"/>
              <a:t>on the </a:t>
            </a:r>
            <a:r>
              <a:rPr i="1" lang="en"/>
              <a:t>syllogism</a:t>
            </a:r>
            <a:r>
              <a:rPr lang="en"/>
              <a:t>: major premise, minor premise, conclusion.</a:t>
            </a:r>
            <a:br>
              <a:rPr lang="en"/>
            </a:br>
            <a:endParaRPr/>
          </a:p>
          <a:p>
            <a:pPr indent="0" lvl="0" marL="0" rtl="0" algn="l">
              <a:spcBef>
                <a:spcPts val="1600"/>
              </a:spcBef>
              <a:spcAft>
                <a:spcPts val="0"/>
              </a:spcAft>
              <a:buNone/>
            </a:pPr>
            <a:r>
              <a:rPr lang="en"/>
              <a:t>	All men are mortal.				Socrates is a man.</a:t>
            </a:r>
            <a:br>
              <a:rPr lang="en"/>
            </a:br>
            <a:r>
              <a:rPr lang="en"/>
              <a:t>	Socrates is a man.				Socrates is mortal.</a:t>
            </a:r>
            <a:br>
              <a:rPr lang="en"/>
            </a:br>
            <a:r>
              <a:rPr lang="en"/>
              <a:t>	--------------------------				-----------------------------</a:t>
            </a:r>
            <a:br>
              <a:rPr lang="en"/>
            </a:br>
            <a:r>
              <a:rPr lang="en"/>
              <a:t>	Socrates is mortal.				Some men are mortal.</a:t>
            </a:r>
            <a:endParaRPr/>
          </a:p>
          <a:p>
            <a:pPr indent="0" lvl="0" marL="0" rtl="0" algn="l">
              <a:spcBef>
                <a:spcPts val="1600"/>
              </a:spcBef>
              <a:spcAft>
                <a:spcPts val="0"/>
              </a:spcAft>
              <a:buNone/>
            </a:pPr>
            <a:r>
              <a:t/>
            </a:r>
            <a:endParaRPr/>
          </a:p>
          <a:p>
            <a:pPr indent="0" lvl="0" marL="0" rtl="0" algn="l">
              <a:spcBef>
                <a:spcPts val="1600"/>
              </a:spcBef>
              <a:spcAft>
                <a:spcPts val="1600"/>
              </a:spcAft>
              <a:buNone/>
            </a:pPr>
            <a:r>
              <a:rPr lang="en"/>
              <a:t>Aristotle found 19 forms of valid syllogism, but these can be simplified to 8.</a:t>
            </a:r>
            <a:endParaRPr/>
          </a:p>
        </p:txBody>
      </p:sp>
      <p:pic>
        <p:nvPicPr>
          <p:cNvPr id="79" name="Google Shape;79;p16"/>
          <p:cNvPicPr preferRelativeResize="0"/>
          <p:nvPr/>
        </p:nvPicPr>
        <p:blipFill>
          <a:blip r:embed="rId3">
            <a:alphaModFix/>
          </a:blip>
          <a:stretch>
            <a:fillRect/>
          </a:stretch>
        </p:blipFill>
        <p:spPr>
          <a:xfrm>
            <a:off x="7629938" y="182550"/>
            <a:ext cx="1285875" cy="1771650"/>
          </a:xfrm>
          <a:prstGeom prst="rect">
            <a:avLst/>
          </a:prstGeom>
          <a:noFill/>
          <a:ln>
            <a:noFill/>
          </a:ln>
        </p:spPr>
      </p:pic>
      <p:sp>
        <p:nvSpPr>
          <p:cNvPr id="80" name="Google Shape;80;p16"/>
          <p:cNvSpPr txBox="1"/>
          <p:nvPr/>
        </p:nvSpPr>
        <p:spPr>
          <a:xfrm>
            <a:off x="7600400" y="2149050"/>
            <a:ext cx="1461600" cy="572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a:t>Aristotle</a:t>
            </a:r>
            <a:endParaRPr/>
          </a:p>
          <a:p>
            <a:pPr indent="0" lvl="0" marL="0" rtl="0" algn="ctr">
              <a:spcBef>
                <a:spcPts val="0"/>
              </a:spcBef>
              <a:spcAft>
                <a:spcPts val="0"/>
              </a:spcAft>
              <a:buNone/>
            </a:pPr>
            <a:r>
              <a:rPr lang="en"/>
              <a:t>384-328 B.C.</a:t>
            </a:r>
            <a:endParaRPr/>
          </a:p>
        </p:txBody>
      </p:sp>
      <p:sp>
        <p:nvSpPr>
          <p:cNvPr id="81" name="Google Shape;81;p1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8" name="Shape 348"/>
        <p:cNvGrpSpPr/>
        <p:nvPr/>
      </p:nvGrpSpPr>
      <p:grpSpPr>
        <a:xfrm>
          <a:off x="0" y="0"/>
          <a:ext cx="0" cy="0"/>
          <a:chOff x="0" y="0"/>
          <a:chExt cx="0" cy="0"/>
        </a:xfrm>
      </p:grpSpPr>
      <p:sp>
        <p:nvSpPr>
          <p:cNvPr id="349" name="Google Shape;349;p5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Answering questions about the adder</a:t>
            </a:r>
            <a:endParaRPr/>
          </a:p>
        </p:txBody>
      </p:sp>
      <p:sp>
        <p:nvSpPr>
          <p:cNvPr id="350" name="Google Shape;350;p5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combination of inputs would cause the sum to be 0 and the carry to be 1?</a:t>
            </a:r>
            <a:endParaRPr/>
          </a:p>
          <a:p>
            <a:pPr indent="0" lvl="0" marL="0" rtl="0" algn="l">
              <a:spcBef>
                <a:spcPts val="1600"/>
              </a:spcBef>
              <a:spcAft>
                <a:spcPts val="0"/>
              </a:spcAft>
              <a:buNone/>
            </a:pPr>
            <a:r>
              <a:rPr lang="en"/>
              <a:t>∃i</a:t>
            </a:r>
            <a:r>
              <a:rPr baseline="-25000" lang="en"/>
              <a:t>1</a:t>
            </a:r>
            <a:r>
              <a:rPr lang="en"/>
              <a:t>,i</a:t>
            </a:r>
            <a:r>
              <a:rPr baseline="-25000" lang="en"/>
              <a:t>2</a:t>
            </a:r>
            <a:r>
              <a:rPr lang="en"/>
              <a:t>,i</a:t>
            </a:r>
            <a:r>
              <a:rPr baseline="-25000" lang="en"/>
              <a:t>3</a:t>
            </a:r>
            <a:r>
              <a:rPr lang="en"/>
              <a:t>  </a:t>
            </a:r>
            <a:r>
              <a:rPr lang="en"/>
              <a:t>signal(in(1,c</a:t>
            </a:r>
            <a:r>
              <a:rPr baseline="-25000" lang="en"/>
              <a:t>1</a:t>
            </a:r>
            <a:r>
              <a:rPr lang="en"/>
              <a:t>)) = i</a:t>
            </a:r>
            <a:r>
              <a:rPr baseline="-25000" lang="en"/>
              <a:t>1</a:t>
            </a:r>
            <a:r>
              <a:rPr lang="en"/>
              <a:t> ∧</a:t>
            </a:r>
            <a:br>
              <a:rPr lang="en"/>
            </a:br>
            <a:r>
              <a:rPr lang="en"/>
              <a:t>            signal(in(2,c</a:t>
            </a:r>
            <a:r>
              <a:rPr baseline="-25000" lang="en"/>
              <a:t>1</a:t>
            </a:r>
            <a:r>
              <a:rPr lang="en"/>
              <a:t>)) = i</a:t>
            </a:r>
            <a:r>
              <a:rPr baseline="-25000" lang="en"/>
              <a:t>2</a:t>
            </a:r>
            <a:r>
              <a:rPr lang="en"/>
              <a:t> ∧</a:t>
            </a:r>
            <a:br>
              <a:rPr lang="en"/>
            </a:br>
            <a:r>
              <a:rPr lang="en"/>
              <a:t>            signal(in(3,c</a:t>
            </a:r>
            <a:r>
              <a:rPr baseline="-25000" lang="en"/>
              <a:t>1</a:t>
            </a:r>
            <a:r>
              <a:rPr lang="en"/>
              <a:t>)) = i</a:t>
            </a:r>
            <a:r>
              <a:rPr baseline="-25000" lang="en"/>
              <a:t>3</a:t>
            </a:r>
            <a:r>
              <a:rPr lang="en"/>
              <a:t> ∧</a:t>
            </a:r>
            <a:br>
              <a:rPr lang="en"/>
            </a:br>
            <a:r>
              <a:rPr lang="en"/>
              <a:t>            signal(out(1,c</a:t>
            </a:r>
            <a:r>
              <a:rPr baseline="-25000" lang="en"/>
              <a:t>1</a:t>
            </a:r>
            <a:r>
              <a:rPr lang="en"/>
              <a:t>)) = 0 ∧</a:t>
            </a:r>
            <a:br>
              <a:rPr lang="en"/>
            </a:br>
            <a:r>
              <a:rPr lang="en"/>
              <a:t>            signal(out(2,c</a:t>
            </a:r>
            <a:r>
              <a:rPr baseline="-25000" lang="en"/>
              <a:t>2</a:t>
            </a:r>
            <a:r>
              <a:rPr lang="en"/>
              <a:t>) = 1</a:t>
            </a:r>
            <a:br>
              <a:rPr lang="en"/>
            </a:br>
            <a:endParaRPr/>
          </a:p>
          <a:p>
            <a:pPr indent="0" lvl="0" marL="0" rtl="0" algn="l">
              <a:spcBef>
                <a:spcPts val="1600"/>
              </a:spcBef>
              <a:spcAft>
                <a:spcPts val="0"/>
              </a:spcAft>
              <a:buNone/>
            </a:pPr>
            <a:r>
              <a:rPr lang="en"/>
              <a:t>What are the possible sets of input/output values for this circuit?</a:t>
            </a:r>
            <a:endParaRPr/>
          </a:p>
          <a:p>
            <a:pPr indent="0" lvl="0" marL="0" rtl="0" algn="l">
              <a:spcBef>
                <a:spcPts val="1600"/>
              </a:spcBef>
              <a:spcAft>
                <a:spcPts val="0"/>
              </a:spcAft>
              <a:buNone/>
            </a:pPr>
            <a:r>
              <a:rPr lang="en"/>
              <a:t>∃i</a:t>
            </a:r>
            <a:r>
              <a:rPr baseline="-25000" lang="en"/>
              <a:t>1</a:t>
            </a:r>
            <a:r>
              <a:rPr lang="en"/>
              <a:t>,i</a:t>
            </a:r>
            <a:r>
              <a:rPr baseline="-25000" lang="en"/>
              <a:t>2</a:t>
            </a:r>
            <a:r>
              <a:rPr lang="en"/>
              <a:t>,i</a:t>
            </a:r>
            <a:r>
              <a:rPr baseline="-25000" lang="en"/>
              <a:t>3</a:t>
            </a:r>
            <a:r>
              <a:rPr lang="en"/>
              <a:t>,o</a:t>
            </a:r>
            <a:r>
              <a:rPr baseline="-25000" lang="en"/>
              <a:t>1</a:t>
            </a:r>
            <a:r>
              <a:rPr lang="en"/>
              <a:t>,o</a:t>
            </a:r>
            <a:r>
              <a:rPr baseline="-25000" lang="en"/>
              <a:t>2</a:t>
            </a:r>
            <a:r>
              <a:rPr lang="en"/>
              <a:t> ...</a:t>
            </a:r>
            <a:endParaRPr/>
          </a:p>
          <a:p>
            <a:pPr indent="0" lvl="0" marL="0" rtl="0" algn="l">
              <a:spcBef>
                <a:spcPts val="1600"/>
              </a:spcBef>
              <a:spcAft>
                <a:spcPts val="1600"/>
              </a:spcAft>
              <a:buClr>
                <a:schemeClr val="dk1"/>
              </a:buClr>
              <a:buSzPts val="1100"/>
              <a:buFont typeface="Arial"/>
              <a:buNone/>
            </a:pPr>
            <a:r>
              <a:t/>
            </a:r>
            <a:endParaRPr/>
          </a:p>
        </p:txBody>
      </p:sp>
      <p:sp>
        <p:nvSpPr>
          <p:cNvPr id="351" name="Google Shape;351;p5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5" name="Shape 355"/>
        <p:cNvGrpSpPr/>
        <p:nvPr/>
      </p:nvGrpSpPr>
      <p:grpSpPr>
        <a:xfrm>
          <a:off x="0" y="0"/>
          <a:ext cx="0" cy="0"/>
          <a:chOff x="0" y="0"/>
          <a:chExt cx="0" cy="0"/>
        </a:xfrm>
      </p:grpSpPr>
      <p:sp>
        <p:nvSpPr>
          <p:cNvPr id="356" name="Google Shape;356;p5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to do automated inference in FOPC</a:t>
            </a:r>
            <a:endParaRPr/>
          </a:p>
        </p:txBody>
      </p:sp>
      <p:sp>
        <p:nvSpPr>
          <p:cNvPr id="357" name="Google Shape;357;p5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
              <a:t>Reduction to propositional inference</a:t>
            </a:r>
            <a:br>
              <a:rPr lang="en"/>
            </a:br>
            <a:endParaRPr/>
          </a:p>
          <a:p>
            <a:pPr indent="-342900" lvl="0" marL="457200" rtl="0" algn="l">
              <a:spcBef>
                <a:spcPts val="0"/>
              </a:spcBef>
              <a:spcAft>
                <a:spcPts val="0"/>
              </a:spcAft>
              <a:buSzPts val="1800"/>
              <a:buAutoNum type="arabicPeriod"/>
            </a:pPr>
            <a:r>
              <a:rPr lang="en"/>
              <a:t>Horn theories:</a:t>
            </a:r>
            <a:endParaRPr/>
          </a:p>
          <a:p>
            <a:pPr indent="-317500" lvl="1" marL="914400" rtl="0" algn="l">
              <a:spcBef>
                <a:spcPts val="0"/>
              </a:spcBef>
              <a:spcAft>
                <a:spcPts val="0"/>
              </a:spcAft>
              <a:buSzPts val="1400"/>
              <a:buAutoNum type="alphaLcPeriod"/>
            </a:pPr>
            <a:r>
              <a:rPr lang="en"/>
              <a:t>Forward chaining</a:t>
            </a:r>
            <a:endParaRPr/>
          </a:p>
          <a:p>
            <a:pPr indent="-317500" lvl="1" marL="914400" rtl="0" algn="l">
              <a:spcBef>
                <a:spcPts val="0"/>
              </a:spcBef>
              <a:spcAft>
                <a:spcPts val="0"/>
              </a:spcAft>
              <a:buSzPts val="1400"/>
              <a:buAutoNum type="alphaLcPeriod"/>
            </a:pPr>
            <a:r>
              <a:rPr lang="en"/>
              <a:t>Backward chaining</a:t>
            </a:r>
            <a:br>
              <a:rPr lang="en"/>
            </a:br>
            <a:endParaRPr/>
          </a:p>
          <a:p>
            <a:pPr indent="-342900" lvl="0" marL="457200" rtl="0" algn="l">
              <a:spcBef>
                <a:spcPts val="0"/>
              </a:spcBef>
              <a:spcAft>
                <a:spcPts val="0"/>
              </a:spcAft>
              <a:buSzPts val="1800"/>
              <a:buAutoNum type="arabicPeriod"/>
            </a:pPr>
            <a:r>
              <a:rPr lang="en"/>
              <a:t>Resolution</a:t>
            </a:r>
            <a:endParaRPr/>
          </a:p>
        </p:txBody>
      </p:sp>
      <p:sp>
        <p:nvSpPr>
          <p:cNvPr id="358" name="Google Shape;358;p5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
        <p:nvSpPr>
          <p:cNvPr id="359" name="Google Shape;359;p53"/>
          <p:cNvSpPr/>
          <p:nvPr/>
        </p:nvSpPr>
        <p:spPr>
          <a:xfrm>
            <a:off x="3051700" y="1888050"/>
            <a:ext cx="353100" cy="1367400"/>
          </a:xfrm>
          <a:prstGeom prst="rightBrace">
            <a:avLst>
              <a:gd fmla="val 8333" name="adj1"/>
              <a:gd fmla="val 50000" name="adj2"/>
            </a:avLst>
          </a:prstGeom>
          <a:no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53"/>
          <p:cNvSpPr txBox="1"/>
          <p:nvPr/>
        </p:nvSpPr>
        <p:spPr>
          <a:xfrm>
            <a:off x="3496950" y="2370291"/>
            <a:ext cx="1195200" cy="447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Next lecture</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4" name="Shape 364"/>
        <p:cNvGrpSpPr/>
        <p:nvPr/>
      </p:nvGrpSpPr>
      <p:grpSpPr>
        <a:xfrm>
          <a:off x="0" y="0"/>
          <a:ext cx="0" cy="0"/>
          <a:chOff x="0" y="0"/>
          <a:chExt cx="0" cy="0"/>
        </a:xfrm>
      </p:grpSpPr>
      <p:sp>
        <p:nvSpPr>
          <p:cNvPr id="365" name="Google Shape;365;p5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Reduction to propositional inference</a:t>
            </a:r>
            <a:endParaRPr/>
          </a:p>
        </p:txBody>
      </p:sp>
      <p:sp>
        <p:nvSpPr>
          <p:cNvPr id="366" name="Google Shape;366;p5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Universal instantiation: let α be any sentence and g any ground term.</a:t>
            </a:r>
            <a:br>
              <a:rPr lang="en"/>
            </a:br>
            <a:r>
              <a:rPr lang="en"/>
              <a:t>	       ∀v α</a:t>
            </a:r>
            <a:br>
              <a:rPr lang="en"/>
            </a:br>
            <a:r>
              <a:rPr lang="en"/>
              <a:t>       ---------------------</a:t>
            </a:r>
            <a:br>
              <a:rPr lang="en"/>
            </a:br>
            <a:r>
              <a:rPr lang="en"/>
              <a:t>	 S</a:t>
            </a:r>
            <a:r>
              <a:rPr lang="en" sz="1400"/>
              <a:t>UBST</a:t>
            </a:r>
            <a:r>
              <a:rPr lang="en"/>
              <a:t>({v/g}, α)</a:t>
            </a:r>
            <a:endParaRPr/>
          </a:p>
          <a:p>
            <a:pPr indent="0" lvl="0" marL="0" rtl="0" algn="l">
              <a:spcBef>
                <a:spcPts val="1000"/>
              </a:spcBef>
              <a:spcAft>
                <a:spcPts val="0"/>
              </a:spcAft>
              <a:buNone/>
            </a:pPr>
            <a:r>
              <a:t/>
            </a:r>
            <a:endParaRPr/>
          </a:p>
          <a:p>
            <a:pPr indent="0" lvl="0" marL="0" rtl="0" algn="l">
              <a:spcBef>
                <a:spcPts val="1600"/>
              </a:spcBef>
              <a:spcAft>
                <a:spcPts val="0"/>
              </a:spcAft>
              <a:buNone/>
            </a:pPr>
            <a:r>
              <a:rPr lang="en"/>
              <a:t>Existential instantiation (Skolemization): let s be a unique Skolem constant.</a:t>
            </a:r>
            <a:br>
              <a:rPr lang="en"/>
            </a:br>
            <a:r>
              <a:rPr lang="en"/>
              <a:t>	      ∃v α</a:t>
            </a:r>
            <a:br>
              <a:rPr lang="en"/>
            </a:br>
            <a:r>
              <a:rPr lang="en"/>
              <a:t>      --------------------</a:t>
            </a:r>
            <a:br>
              <a:rPr lang="en"/>
            </a:br>
            <a:r>
              <a:rPr lang="en"/>
              <a:t>	S</a:t>
            </a:r>
            <a:r>
              <a:rPr lang="en" sz="1400"/>
              <a:t>UBST</a:t>
            </a:r>
            <a:r>
              <a:rPr lang="en"/>
              <a:t>({v/s}, α)</a:t>
            </a:r>
            <a:endParaRPr/>
          </a:p>
          <a:p>
            <a:pPr indent="0" lvl="0" marL="0" rtl="0" algn="l">
              <a:spcBef>
                <a:spcPts val="1600"/>
              </a:spcBef>
              <a:spcAft>
                <a:spcPts val="1600"/>
              </a:spcAft>
              <a:buNone/>
            </a:pPr>
            <a:r>
              <a:t/>
            </a:r>
            <a:endParaRPr/>
          </a:p>
        </p:txBody>
      </p:sp>
      <p:sp>
        <p:nvSpPr>
          <p:cNvPr id="367" name="Google Shape;367;p5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1" name="Shape 371"/>
        <p:cNvGrpSpPr/>
        <p:nvPr/>
      </p:nvGrpSpPr>
      <p:grpSpPr>
        <a:xfrm>
          <a:off x="0" y="0"/>
          <a:ext cx="0" cy="0"/>
          <a:chOff x="0" y="0"/>
          <a:chExt cx="0" cy="0"/>
        </a:xfrm>
      </p:grpSpPr>
      <p:sp>
        <p:nvSpPr>
          <p:cNvPr id="372" name="Google Shape;372;p5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Infinite models</a:t>
            </a:r>
            <a:endParaRPr/>
          </a:p>
        </p:txBody>
      </p:sp>
      <p:sp>
        <p:nvSpPr>
          <p:cNvPr id="373" name="Google Shape;373;p55"/>
          <p:cNvSpPr txBox="1"/>
          <p:nvPr>
            <p:ph idx="1" type="body"/>
          </p:nvPr>
        </p:nvSpPr>
        <p:spPr>
          <a:xfrm>
            <a:off x="311700" y="1152475"/>
            <a:ext cx="8520600" cy="3702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When functions are included, models are infinite.</a:t>
            </a:r>
            <a:endParaRPr/>
          </a:p>
          <a:p>
            <a:pPr indent="-342900" lvl="0" marL="457200" rtl="0" algn="l">
              <a:spcBef>
                <a:spcPts val="0"/>
              </a:spcBef>
              <a:spcAft>
                <a:spcPts val="0"/>
              </a:spcAft>
              <a:buSzPts val="1800"/>
              <a:buChar char="●"/>
            </a:pPr>
            <a:r>
              <a:rPr lang="en"/>
              <a:t>Can’t convert a FOPC theory to a finite propositional theory.</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But…</a:t>
            </a:r>
            <a:endParaRPr/>
          </a:p>
          <a:p>
            <a:pPr indent="-342900" lvl="0" marL="457200" rtl="0" algn="l">
              <a:spcBef>
                <a:spcPts val="1600"/>
              </a:spcBef>
              <a:spcAft>
                <a:spcPts val="0"/>
              </a:spcAft>
              <a:buSzPts val="1800"/>
              <a:buChar char="●"/>
            </a:pPr>
            <a:r>
              <a:rPr lang="en"/>
              <a:t>Herbrand proved that if a sentence is entailed by an FOPC theory, there is a proof involving just a </a:t>
            </a:r>
            <a:r>
              <a:rPr i="1" lang="en"/>
              <a:t>finite subset</a:t>
            </a:r>
            <a:r>
              <a:rPr b="1" i="1" lang="en"/>
              <a:t> </a:t>
            </a:r>
            <a:r>
              <a:rPr lang="en"/>
              <a:t>of the propositionalized knowledge base.</a:t>
            </a:r>
            <a:br>
              <a:rPr lang="en"/>
            </a:br>
            <a:endParaRPr/>
          </a:p>
          <a:p>
            <a:pPr indent="-342900" lvl="0" marL="457200" rtl="0" algn="l">
              <a:spcBef>
                <a:spcPts val="0"/>
              </a:spcBef>
              <a:spcAft>
                <a:spcPts val="0"/>
              </a:spcAft>
              <a:buSzPts val="1800"/>
              <a:buChar char="●"/>
            </a:pPr>
            <a:r>
              <a:rPr lang="en"/>
              <a:t>This is theoretically interesting, but not a practical way to do inference.</a:t>
            </a:r>
            <a:endParaRPr/>
          </a:p>
          <a:p>
            <a:pPr indent="-342900" lvl="0" marL="457200" rtl="0" algn="l">
              <a:spcBef>
                <a:spcPts val="0"/>
              </a:spcBef>
              <a:spcAft>
                <a:spcPts val="0"/>
              </a:spcAft>
              <a:buSzPts val="1800"/>
              <a:buChar char="●"/>
            </a:pPr>
            <a:r>
              <a:rPr lang="en"/>
              <a:t>For better approaches, read R&amp;N chapter 9.</a:t>
            </a:r>
            <a:endParaRPr/>
          </a:p>
        </p:txBody>
      </p:sp>
      <p:sp>
        <p:nvSpPr>
          <p:cNvPr id="374" name="Google Shape;374;p5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Aristotle’s Limitations</a:t>
            </a:r>
            <a:endParaRPr/>
          </a:p>
        </p:txBody>
      </p:sp>
      <p:sp>
        <p:nvSpPr>
          <p:cNvPr id="87" name="Google Shape;87;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Aristotle’s logic only considers unary predicates.</a:t>
            </a:r>
            <a:br>
              <a:rPr lang="en"/>
            </a:br>
            <a:endParaRPr/>
          </a:p>
          <a:p>
            <a:pPr indent="-342900" lvl="0" marL="457200" rtl="0" algn="l">
              <a:spcBef>
                <a:spcPts val="0"/>
              </a:spcBef>
              <a:spcAft>
                <a:spcPts val="0"/>
              </a:spcAft>
              <a:buSzPts val="1800"/>
              <a:buChar char="●"/>
            </a:pPr>
            <a:r>
              <a:rPr lang="en"/>
              <a:t>No connectives.</a:t>
            </a:r>
            <a:br>
              <a:rPr lang="en"/>
            </a:br>
            <a:endParaRPr/>
          </a:p>
          <a:p>
            <a:pPr indent="-342900" lvl="0" marL="457200" rtl="0" algn="l">
              <a:spcBef>
                <a:spcPts val="0"/>
              </a:spcBef>
              <a:spcAft>
                <a:spcPts val="0"/>
              </a:spcAft>
              <a:buSzPts val="1800"/>
              <a:buChar char="●"/>
            </a:pPr>
            <a:r>
              <a:rPr lang="en"/>
              <a:t>No way to represent relations between objects.</a:t>
            </a:r>
            <a:br>
              <a:rPr lang="en"/>
            </a:br>
            <a:endParaRPr/>
          </a:p>
          <a:p>
            <a:pPr indent="-342900" lvl="0" marL="457200" rtl="0" algn="l">
              <a:spcBef>
                <a:spcPts val="0"/>
              </a:spcBef>
              <a:spcAft>
                <a:spcPts val="0"/>
              </a:spcAft>
              <a:buSzPts val="1800"/>
              <a:buChar char="●"/>
            </a:pPr>
            <a:r>
              <a:rPr lang="en"/>
              <a:t>Example (from De Morgan):</a:t>
            </a:r>
            <a:br>
              <a:rPr lang="en"/>
            </a:br>
            <a:br>
              <a:rPr lang="en"/>
            </a:br>
            <a:r>
              <a:rPr lang="en"/>
              <a:t>	All horses are animals.</a:t>
            </a:r>
            <a:br>
              <a:rPr lang="en"/>
            </a:br>
            <a:r>
              <a:rPr lang="en"/>
              <a:t>	Therefore, the head of a horse is the head of an animal.</a:t>
            </a:r>
            <a:endParaRPr/>
          </a:p>
        </p:txBody>
      </p:sp>
      <p:sp>
        <p:nvSpPr>
          <p:cNvPr id="88" name="Google Shape;88;p1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Reasoning About Connectives</a:t>
            </a:r>
            <a:endParaRPr/>
          </a:p>
        </p:txBody>
      </p:sp>
      <p:sp>
        <p:nvSpPr>
          <p:cNvPr id="94" name="Google Shape;94;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Other early forms of logic explored the meaning of connectives such as “and”, “or”, and “not’.</a:t>
            </a:r>
            <a:endParaRPr/>
          </a:p>
          <a:p>
            <a:pPr indent="0" lvl="0" marL="0" rtl="0" algn="l">
              <a:spcBef>
                <a:spcPts val="1600"/>
              </a:spcBef>
              <a:spcAft>
                <a:spcPts val="0"/>
              </a:spcAft>
              <a:buClr>
                <a:schemeClr val="dk1"/>
              </a:buClr>
              <a:buSzPts val="1100"/>
              <a:buFont typeface="Arial"/>
              <a:buNone/>
            </a:pPr>
            <a:r>
              <a:rPr lang="en"/>
              <a:t>	“P or Q” is true.</a:t>
            </a:r>
            <a:br>
              <a:rPr lang="en"/>
            </a:br>
            <a:r>
              <a:rPr lang="en"/>
              <a:t>	P is false.</a:t>
            </a:r>
            <a:br>
              <a:rPr lang="en"/>
            </a:br>
            <a:r>
              <a:rPr lang="en"/>
              <a:t>       ----------------------------------</a:t>
            </a:r>
            <a:br>
              <a:rPr lang="en"/>
            </a:br>
            <a:r>
              <a:rPr lang="en"/>
              <a:t>	Therefore Q must be true.</a:t>
            </a:r>
            <a:endParaRPr/>
          </a:p>
          <a:p>
            <a:pPr indent="0" lvl="0" marL="0" rtl="0" algn="l">
              <a:spcBef>
                <a:spcPts val="1600"/>
              </a:spcBef>
              <a:spcAft>
                <a:spcPts val="0"/>
              </a:spcAft>
              <a:buNone/>
            </a:pPr>
            <a:r>
              <a:rPr lang="en"/>
              <a:t>In the 19th century, Boole, De Morgan, Frege, and others contributed to systematizing this kind of reasoning into what we now know as predicate logic, or the first order predicate calculus (FOPC).</a:t>
            </a:r>
            <a:endParaRPr/>
          </a:p>
          <a:p>
            <a:pPr indent="0" lvl="0" marL="0" rtl="0" algn="l">
              <a:spcBef>
                <a:spcPts val="1600"/>
              </a:spcBef>
              <a:spcAft>
                <a:spcPts val="1600"/>
              </a:spcAft>
              <a:buNone/>
            </a:pPr>
            <a:r>
              <a:t/>
            </a:r>
            <a:endParaRPr/>
          </a:p>
        </p:txBody>
      </p:sp>
      <p:sp>
        <p:nvSpPr>
          <p:cNvPr id="95" name="Google Shape;95;p1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9" name="Shape 99"/>
        <p:cNvGrpSpPr/>
        <p:nvPr/>
      </p:nvGrpSpPr>
      <p:grpSpPr>
        <a:xfrm>
          <a:off x="0" y="0"/>
          <a:ext cx="0" cy="0"/>
          <a:chOff x="0" y="0"/>
          <a:chExt cx="0" cy="0"/>
        </a:xfrm>
      </p:grpSpPr>
      <p:sp>
        <p:nvSpPr>
          <p:cNvPr id="100" name="Google Shape;100;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A modern form of logic for making deductive inferences about objects and the relationships among them.</a:t>
            </a:r>
            <a:br>
              <a:rPr lang="en"/>
            </a:br>
            <a:endParaRPr/>
          </a:p>
          <a:p>
            <a:pPr indent="-342900" lvl="0" marL="457200" rtl="0" algn="l">
              <a:spcBef>
                <a:spcPts val="0"/>
              </a:spcBef>
              <a:spcAft>
                <a:spcPts val="0"/>
              </a:spcAft>
              <a:buSzPts val="1800"/>
              <a:buChar char="●"/>
            </a:pPr>
            <a:r>
              <a:rPr lang="en"/>
              <a:t>Several uses:</a:t>
            </a:r>
            <a:endParaRPr/>
          </a:p>
          <a:p>
            <a:pPr indent="-317500" lvl="1" marL="914400" rtl="0" algn="l">
              <a:spcBef>
                <a:spcPts val="0"/>
              </a:spcBef>
              <a:spcAft>
                <a:spcPts val="0"/>
              </a:spcAft>
              <a:buSzPts val="1400"/>
              <a:buChar char="○"/>
            </a:pPr>
            <a:r>
              <a:rPr lang="en"/>
              <a:t>Formalizing bits of mathematics</a:t>
            </a:r>
            <a:endParaRPr/>
          </a:p>
          <a:p>
            <a:pPr indent="-317500" lvl="1" marL="914400" rtl="0" algn="l">
              <a:spcBef>
                <a:spcPts val="0"/>
              </a:spcBef>
              <a:spcAft>
                <a:spcPts val="0"/>
              </a:spcAft>
              <a:buSzPts val="1400"/>
              <a:buChar char="○"/>
            </a:pPr>
            <a:r>
              <a:rPr lang="en"/>
              <a:t>Inference in AI systems</a:t>
            </a:r>
            <a:endParaRPr/>
          </a:p>
          <a:p>
            <a:pPr indent="-317500" lvl="1" marL="914400" rtl="0" algn="l">
              <a:spcBef>
                <a:spcPts val="0"/>
              </a:spcBef>
              <a:spcAft>
                <a:spcPts val="0"/>
              </a:spcAft>
              <a:buSzPts val="1400"/>
              <a:buChar char="○"/>
            </a:pPr>
            <a:r>
              <a:rPr lang="en"/>
              <a:t>Queries in database systems</a:t>
            </a:r>
            <a:br>
              <a:rPr lang="en"/>
            </a:br>
            <a:endParaRPr/>
          </a:p>
          <a:p>
            <a:pPr indent="-342900" lvl="0" marL="457200" rtl="0" algn="l">
              <a:spcBef>
                <a:spcPts val="0"/>
              </a:spcBef>
              <a:spcAft>
                <a:spcPts val="0"/>
              </a:spcAft>
              <a:buSzPts val="1800"/>
              <a:buChar char="●"/>
            </a:pPr>
            <a:r>
              <a:rPr lang="en"/>
              <a:t>More expressive than propositional logic.</a:t>
            </a:r>
            <a:br>
              <a:rPr lang="en"/>
            </a:br>
            <a:endParaRPr/>
          </a:p>
          <a:p>
            <a:pPr indent="-342900" lvl="0" marL="457200" rtl="0" algn="l">
              <a:spcBef>
                <a:spcPts val="0"/>
              </a:spcBef>
              <a:spcAft>
                <a:spcPts val="0"/>
              </a:spcAft>
              <a:buSzPts val="1800"/>
              <a:buChar char="●"/>
            </a:pPr>
            <a:r>
              <a:rPr lang="en"/>
              <a:t>But nowhere close to a complete formalization of human reasoning.</a:t>
            </a:r>
            <a:endParaRPr/>
          </a:p>
        </p:txBody>
      </p:sp>
      <p:sp>
        <p:nvSpPr>
          <p:cNvPr id="101" name="Google Shape;101;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Predicate Calculus (FOPC)</a:t>
            </a:r>
            <a:endParaRPr/>
          </a:p>
        </p:txBody>
      </p:sp>
      <p:sp>
        <p:nvSpPr>
          <p:cNvPr id="102" name="Google Shape;102;p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Extensions of first order predicate logic</a:t>
            </a:r>
            <a:endParaRPr/>
          </a:p>
        </p:txBody>
      </p:sp>
      <p:sp>
        <p:nvSpPr>
          <p:cNvPr id="108" name="Google Shape;108;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Temporal logic: reasoning about time points and intervals where relations hold</a:t>
            </a:r>
            <a:endParaRPr/>
          </a:p>
          <a:p>
            <a:pPr indent="-342900" lvl="0" marL="457200" rtl="0" algn="l">
              <a:spcBef>
                <a:spcPts val="0"/>
              </a:spcBef>
              <a:spcAft>
                <a:spcPts val="0"/>
              </a:spcAft>
              <a:buSzPts val="1800"/>
              <a:buChar char="●"/>
            </a:pPr>
            <a:r>
              <a:rPr lang="en"/>
              <a:t>Modal logic: reason about possible worlds by adding modal operators such as “necessarily”, “possibly”</a:t>
            </a:r>
            <a:endParaRPr/>
          </a:p>
          <a:p>
            <a:pPr indent="-342900" lvl="0" marL="457200" rtl="0" algn="l">
              <a:spcBef>
                <a:spcPts val="0"/>
              </a:spcBef>
              <a:spcAft>
                <a:spcPts val="0"/>
              </a:spcAft>
              <a:buSzPts val="1800"/>
              <a:buChar char="●"/>
            </a:pPr>
            <a:r>
              <a:rPr lang="en"/>
              <a:t>Belief logic: reason about different sets of beliefs individuals may hold, not all of which may agree with reality or with other individuals’ beliefs</a:t>
            </a:r>
            <a:endParaRPr/>
          </a:p>
          <a:p>
            <a:pPr indent="-342900" lvl="0" marL="457200" rtl="0" algn="l">
              <a:spcBef>
                <a:spcPts val="0"/>
              </a:spcBef>
              <a:spcAft>
                <a:spcPts val="0"/>
              </a:spcAft>
              <a:buSzPts val="1800"/>
              <a:buChar char="●"/>
            </a:pPr>
            <a:r>
              <a:rPr lang="en"/>
              <a:t>Higher-order logic: quantify over predicates</a:t>
            </a:r>
            <a:endParaRPr/>
          </a:p>
          <a:p>
            <a:pPr indent="-342900" lvl="0" marL="457200" rtl="0" algn="l">
              <a:spcBef>
                <a:spcPts val="0"/>
              </a:spcBef>
              <a:spcAft>
                <a:spcPts val="0"/>
              </a:spcAft>
              <a:buSzPts val="1800"/>
              <a:buChar char="●"/>
            </a:pPr>
            <a:r>
              <a:rPr lang="en"/>
              <a:t>Non-monotonic logic: assume certain things are true in the absence of contradiction</a:t>
            </a:r>
            <a:endParaRPr/>
          </a:p>
          <a:p>
            <a:pPr indent="0" lvl="0" marL="0" rtl="0" algn="l">
              <a:spcBef>
                <a:spcPts val="1600"/>
              </a:spcBef>
              <a:spcAft>
                <a:spcPts val="1600"/>
              </a:spcAft>
              <a:buNone/>
            </a:pPr>
            <a:r>
              <a:rPr b="1" lang="en"/>
              <a:t>All of these reason by deduction.</a:t>
            </a:r>
            <a:endParaRPr b="1"/>
          </a:p>
        </p:txBody>
      </p:sp>
      <p:sp>
        <p:nvSpPr>
          <p:cNvPr id="109" name="Google Shape;109;p2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Ontology and Epistemology</a:t>
            </a:r>
            <a:endParaRPr/>
          </a:p>
        </p:txBody>
      </p:sp>
      <p:sp>
        <p:nvSpPr>
          <p:cNvPr id="115" name="Google Shape;115;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Ontology: what things are; what is the nature of the world.</a:t>
            </a:r>
            <a:endParaRPr/>
          </a:p>
          <a:p>
            <a:pPr indent="-342900" lvl="0" marL="457200" rtl="0" algn="l">
              <a:spcBef>
                <a:spcPts val="0"/>
              </a:spcBef>
              <a:spcAft>
                <a:spcPts val="0"/>
              </a:spcAft>
              <a:buSzPts val="1800"/>
              <a:buChar char="●"/>
            </a:pPr>
            <a:r>
              <a:rPr lang="en"/>
              <a:t>In propositional logic: models assign truth values to statements.</a:t>
            </a:r>
            <a:endParaRPr/>
          </a:p>
          <a:p>
            <a:pPr indent="-342900" lvl="0" marL="457200" rtl="0" algn="l">
              <a:spcBef>
                <a:spcPts val="0"/>
              </a:spcBef>
              <a:spcAft>
                <a:spcPts val="0"/>
              </a:spcAft>
              <a:buSzPts val="1800"/>
              <a:buChar char="●"/>
            </a:pPr>
            <a:r>
              <a:rPr lang="en"/>
              <a:t>In FOPC: models contain objects, functions on objects, and relations between objects.</a:t>
            </a:r>
            <a:endParaRPr/>
          </a:p>
          <a:p>
            <a:pPr indent="-342900" lvl="0" marL="457200" rtl="0" algn="l">
              <a:spcBef>
                <a:spcPts val="0"/>
              </a:spcBef>
              <a:spcAft>
                <a:spcPts val="0"/>
              </a:spcAft>
              <a:buSzPts val="1800"/>
              <a:buChar char="●"/>
            </a:pPr>
            <a:r>
              <a:rPr lang="en"/>
              <a:t>Temporal logic extends FOPC with times and intervals.</a:t>
            </a:r>
            <a:endParaRPr/>
          </a:p>
          <a:p>
            <a:pPr indent="0" lvl="0" marL="0" rtl="0" algn="l">
              <a:spcBef>
                <a:spcPts val="1600"/>
              </a:spcBef>
              <a:spcAft>
                <a:spcPts val="0"/>
              </a:spcAft>
              <a:buNone/>
            </a:pPr>
            <a:r>
              <a:t/>
            </a:r>
            <a:endParaRPr/>
          </a:p>
          <a:p>
            <a:pPr indent="0" lvl="0" marL="0" rtl="0" algn="l">
              <a:spcBef>
                <a:spcPts val="1600"/>
              </a:spcBef>
              <a:spcAft>
                <a:spcPts val="0"/>
              </a:spcAft>
              <a:buNone/>
            </a:pPr>
            <a:r>
              <a:rPr lang="en"/>
              <a:t>Epistemology: the way things can be known.</a:t>
            </a:r>
            <a:endParaRPr/>
          </a:p>
          <a:p>
            <a:pPr indent="-342900" lvl="0" marL="457200" rtl="0" algn="l">
              <a:spcBef>
                <a:spcPts val="0"/>
              </a:spcBef>
              <a:spcAft>
                <a:spcPts val="0"/>
              </a:spcAft>
              <a:buSzPts val="1800"/>
              <a:buChar char="●"/>
            </a:pPr>
            <a:r>
              <a:rPr lang="en"/>
              <a:t>In FOPC: statements can be true, false, or unknown.</a:t>
            </a:r>
            <a:endParaRPr/>
          </a:p>
          <a:p>
            <a:pPr indent="-342900" lvl="0" marL="457200" rtl="0" algn="l">
              <a:spcBef>
                <a:spcPts val="0"/>
              </a:spcBef>
              <a:spcAft>
                <a:spcPts val="0"/>
              </a:spcAft>
              <a:buSzPts val="1800"/>
              <a:buChar char="●"/>
            </a:pPr>
            <a:r>
              <a:rPr lang="en"/>
              <a:t>In other systems we may have probabilities, or degrees of belief.</a:t>
            </a:r>
            <a:endParaRPr/>
          </a:p>
        </p:txBody>
      </p:sp>
      <p:sp>
        <p:nvSpPr>
          <p:cNvPr id="116" name="Google Shape;116;p2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